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anva Sans Bold" charset="1" panose="020B0803030501040103"/>
      <p:regular r:id="rId20"/>
    </p:embeddedFont>
    <p:embeddedFont>
      <p:font typeface="Canva Sans" charset="1" panose="020B0503030501040103"/>
      <p:regular r:id="rId21"/>
    </p:embeddedFont>
    <p:embeddedFont>
      <p:font typeface="Arimo Bold" charset="1" panose="020B07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40379" y="2492750"/>
            <a:ext cx="16607242" cy="2898361"/>
          </a:xfrm>
          <a:prstGeom prst="rect">
            <a:avLst/>
          </a:prstGeom>
        </p:spPr>
        <p:txBody>
          <a:bodyPr anchor="t" rtlCol="false" tIns="0" lIns="0" bIns="0" rIns="0">
            <a:spAutoFit/>
          </a:bodyPr>
          <a:lstStyle/>
          <a:p>
            <a:pPr algn="ctr">
              <a:lnSpc>
                <a:spcPts val="11696"/>
              </a:lnSpc>
            </a:pPr>
            <a:r>
              <a:rPr lang="en-US" sz="8354" b="true">
                <a:solidFill>
                  <a:srgbClr val="000000"/>
                </a:solidFill>
                <a:latin typeface="Canva Sans Bold"/>
                <a:ea typeface="Canva Sans Bold"/>
                <a:cs typeface="Canva Sans Bold"/>
                <a:sym typeface="Canva Sans Bold"/>
              </a:rPr>
              <a:t>Application of Cooling Rates in Steel Making Processes</a:t>
            </a:r>
          </a:p>
        </p:txBody>
      </p:sp>
      <p:sp>
        <p:nvSpPr>
          <p:cNvPr name="TextBox 3" id="3"/>
          <p:cNvSpPr txBox="true"/>
          <p:nvPr/>
        </p:nvSpPr>
        <p:spPr>
          <a:xfrm rot="0">
            <a:off x="570995" y="5853415"/>
            <a:ext cx="16876626" cy="1669081"/>
          </a:xfrm>
          <a:prstGeom prst="rect">
            <a:avLst/>
          </a:prstGeom>
        </p:spPr>
        <p:txBody>
          <a:bodyPr anchor="t" rtlCol="false" tIns="0" lIns="0" bIns="0" rIns="0">
            <a:spAutoFit/>
          </a:bodyPr>
          <a:lstStyle/>
          <a:p>
            <a:pPr algn="ctr">
              <a:lnSpc>
                <a:spcPts val="6718"/>
              </a:lnSpc>
            </a:pPr>
            <a:r>
              <a:rPr lang="en-US" sz="4798">
                <a:solidFill>
                  <a:srgbClr val="000000"/>
                </a:solidFill>
                <a:latin typeface="Canva Sans"/>
                <a:ea typeface="Canva Sans"/>
                <a:cs typeface="Canva Sans"/>
                <a:sym typeface="Canva Sans"/>
              </a:rPr>
              <a:t>Simran Sarkar 2301MM24</a:t>
            </a:r>
          </a:p>
          <a:p>
            <a:pPr algn="ctr">
              <a:lnSpc>
                <a:spcPts val="6718"/>
              </a:lnSpc>
            </a:pPr>
            <a:r>
              <a:rPr lang="en-US" sz="4798">
                <a:solidFill>
                  <a:srgbClr val="000000"/>
                </a:solidFill>
                <a:latin typeface="Canva Sans"/>
                <a:ea typeface="Canva Sans"/>
                <a:cs typeface="Canva Sans"/>
                <a:sym typeface="Canva Sans"/>
              </a:rPr>
              <a:t>Jyoti Shikha 2301MM08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51178" y="2293152"/>
            <a:ext cx="7156460" cy="5343490"/>
          </a:xfrm>
          <a:custGeom>
            <a:avLst/>
            <a:gdLst/>
            <a:ahLst/>
            <a:cxnLst/>
            <a:rect r="r" b="b" t="t" l="l"/>
            <a:pathLst>
              <a:path h="5343490" w="7156460">
                <a:moveTo>
                  <a:pt x="0" y="0"/>
                </a:moveTo>
                <a:lnTo>
                  <a:pt x="7156460" y="0"/>
                </a:lnTo>
                <a:lnTo>
                  <a:pt x="7156460" y="5343490"/>
                </a:lnTo>
                <a:lnTo>
                  <a:pt x="0" y="5343490"/>
                </a:lnTo>
                <a:lnTo>
                  <a:pt x="0" y="0"/>
                </a:lnTo>
                <a:close/>
              </a:path>
            </a:pathLst>
          </a:custGeom>
          <a:blipFill>
            <a:blip r:embed="rId2"/>
            <a:stretch>
              <a:fillRect l="0" t="0" r="0" b="0"/>
            </a:stretch>
          </a:blipFill>
        </p:spPr>
      </p:sp>
      <p:sp>
        <p:nvSpPr>
          <p:cNvPr name="TextBox 3" id="3"/>
          <p:cNvSpPr txBox="true"/>
          <p:nvPr/>
        </p:nvSpPr>
        <p:spPr>
          <a:xfrm rot="0">
            <a:off x="837436" y="923925"/>
            <a:ext cx="4624423" cy="987224"/>
          </a:xfrm>
          <a:prstGeom prst="rect">
            <a:avLst/>
          </a:prstGeom>
        </p:spPr>
        <p:txBody>
          <a:bodyPr anchor="t" rtlCol="false" tIns="0" lIns="0" bIns="0" rIns="0">
            <a:spAutoFit/>
          </a:bodyPr>
          <a:lstStyle/>
          <a:p>
            <a:pPr algn="ctr">
              <a:lnSpc>
                <a:spcPts val="8147"/>
              </a:lnSpc>
            </a:pPr>
            <a:r>
              <a:rPr lang="en-US" sz="5819" b="true">
                <a:solidFill>
                  <a:srgbClr val="000000"/>
                </a:solidFill>
                <a:latin typeface="Canva Sans Bold"/>
                <a:ea typeface="Canva Sans Bold"/>
                <a:cs typeface="Canva Sans Bold"/>
                <a:sym typeface="Canva Sans Bold"/>
              </a:rPr>
              <a:t>Case Study 2</a:t>
            </a:r>
          </a:p>
        </p:txBody>
      </p:sp>
      <p:sp>
        <p:nvSpPr>
          <p:cNvPr name="TextBox 4" id="4"/>
          <p:cNvSpPr txBox="true"/>
          <p:nvPr/>
        </p:nvSpPr>
        <p:spPr>
          <a:xfrm rot="0">
            <a:off x="633318" y="2236002"/>
            <a:ext cx="9123035" cy="7306310"/>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TRIP Steel</a:t>
            </a:r>
            <a:r>
              <a:rPr lang="en-US" sz="2600">
                <a:solidFill>
                  <a:srgbClr val="000000"/>
                </a:solidFill>
                <a:latin typeface="Canva Sans"/>
                <a:ea typeface="Canva Sans"/>
                <a:cs typeface="Canva Sans"/>
                <a:sym typeface="Canva Sans"/>
              </a:rPr>
              <a:t> (Transformation-Induced Plasticity): A type of advanced high-strength steel (AHSS) known for its excellent combination of strength and ductility.</a:t>
            </a:r>
          </a:p>
          <a:p>
            <a:pPr algn="l">
              <a:lnSpc>
                <a:spcPts val="3640"/>
              </a:lnSpc>
            </a:pPr>
          </a:p>
          <a:p>
            <a:pPr algn="l">
              <a:lnSpc>
                <a:spcPts val="3640"/>
              </a:lnSpc>
            </a:pPr>
            <a:r>
              <a:rPr lang="en-US" sz="2600">
                <a:solidFill>
                  <a:srgbClr val="000000"/>
                </a:solidFill>
                <a:latin typeface="Canva Sans"/>
                <a:ea typeface="Canva Sans"/>
                <a:cs typeface="Canva Sans"/>
                <a:sym typeface="Canva Sans"/>
              </a:rPr>
              <a:t>Microstructure Components:</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Ferrite</a:t>
            </a:r>
            <a:r>
              <a:rPr lang="en-US" sz="2600">
                <a:solidFill>
                  <a:srgbClr val="000000"/>
                </a:solidFill>
                <a:latin typeface="Canva Sans"/>
                <a:ea typeface="Canva Sans"/>
                <a:cs typeface="Canva Sans"/>
                <a:sym typeface="Canva Sans"/>
              </a:rPr>
              <a:t>: Provides ductility and toughness.</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Martensite</a:t>
            </a:r>
            <a:r>
              <a:rPr lang="en-US" sz="2600">
                <a:solidFill>
                  <a:srgbClr val="000000"/>
                </a:solidFill>
                <a:latin typeface="Canva Sans"/>
                <a:ea typeface="Canva Sans"/>
                <a:cs typeface="Canva Sans"/>
                <a:sym typeface="Canva Sans"/>
              </a:rPr>
              <a:t>: Enhances strength but reduces ductility.</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Bainite</a:t>
            </a:r>
            <a:r>
              <a:rPr lang="en-US" sz="2600">
                <a:solidFill>
                  <a:srgbClr val="000000"/>
                </a:solidFill>
                <a:latin typeface="Canva Sans"/>
                <a:ea typeface="Canva Sans"/>
                <a:cs typeface="Canva Sans"/>
                <a:sym typeface="Canva Sans"/>
              </a:rPr>
              <a:t>: Offers a balance of strength and ductility.</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Retained Austenite</a:t>
            </a:r>
            <a:r>
              <a:rPr lang="en-US" sz="2600">
                <a:solidFill>
                  <a:srgbClr val="000000"/>
                </a:solidFill>
                <a:latin typeface="Canva Sans"/>
                <a:ea typeface="Canva Sans"/>
                <a:cs typeface="Canva Sans"/>
                <a:sym typeface="Canva Sans"/>
              </a:rPr>
              <a:t>: Transforms into martensite under stress, contributing to the TRIP effect.</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Key Feature</a:t>
            </a:r>
            <a:r>
              <a:rPr lang="en-US" sz="2600">
                <a:solidFill>
                  <a:srgbClr val="000000"/>
                </a:solidFill>
                <a:latin typeface="Canva Sans"/>
                <a:ea typeface="Canva Sans"/>
                <a:cs typeface="Canva Sans"/>
                <a:sym typeface="Canva Sans"/>
              </a:rPr>
              <a:t>: The retained austenite transforms into martensite under mechanical stress, increasing strength and toughness dynamically.</a:t>
            </a:r>
          </a:p>
          <a:p>
            <a:pPr algn="l" marL="561341" indent="-280670" lvl="1">
              <a:lnSpc>
                <a:spcPts val="3640"/>
              </a:lnSpc>
              <a:buFont typeface="Arial"/>
              <a:buChar char="•"/>
            </a:pPr>
            <a:r>
              <a:rPr lang="en-US" b="true" sz="2600">
                <a:solidFill>
                  <a:srgbClr val="000000"/>
                </a:solidFill>
                <a:latin typeface="Canva Sans Bold"/>
                <a:ea typeface="Canva Sans Bold"/>
                <a:cs typeface="Canva Sans Bold"/>
                <a:sym typeface="Canva Sans Bold"/>
              </a:rPr>
              <a:t>Applications</a:t>
            </a:r>
            <a:r>
              <a:rPr lang="en-US" sz="2600">
                <a:solidFill>
                  <a:srgbClr val="000000"/>
                </a:solidFill>
                <a:latin typeface="Canva Sans"/>
                <a:ea typeface="Canva Sans"/>
                <a:cs typeface="Canva Sans"/>
                <a:sym typeface="Canva Sans"/>
              </a:rPr>
              <a:t>: Widely used in the automotive industry for crash-resistant structures.</a:t>
            </a:r>
          </a:p>
        </p:txBody>
      </p:sp>
      <p:sp>
        <p:nvSpPr>
          <p:cNvPr name="TextBox 5" id="5"/>
          <p:cNvSpPr txBox="true"/>
          <p:nvPr/>
        </p:nvSpPr>
        <p:spPr>
          <a:xfrm rot="0">
            <a:off x="14631000" y="7579492"/>
            <a:ext cx="428458" cy="456514"/>
          </a:xfrm>
          <a:prstGeom prst="rect">
            <a:avLst/>
          </a:prstGeom>
        </p:spPr>
        <p:txBody>
          <a:bodyPr anchor="t" rtlCol="false" tIns="0" lIns="0" bIns="0" rIns="0">
            <a:spAutoFit/>
          </a:bodyPr>
          <a:lstStyle/>
          <a:p>
            <a:pPr algn="ctr">
              <a:lnSpc>
                <a:spcPts val="3700"/>
              </a:lnSpc>
            </a:pPr>
            <a:r>
              <a:rPr lang="en-US" sz="2643">
                <a:solidFill>
                  <a:srgbClr val="000000"/>
                </a:solidFill>
                <a:latin typeface="Canva Sans"/>
                <a:ea typeface="Canva Sans"/>
                <a:cs typeface="Canva Sans"/>
                <a:sym typeface="Canva Sans"/>
              </a:rPr>
              <a:t>[5]</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38090" y="923925"/>
            <a:ext cx="4423116" cy="987224"/>
          </a:xfrm>
          <a:prstGeom prst="rect">
            <a:avLst/>
          </a:prstGeom>
        </p:spPr>
        <p:txBody>
          <a:bodyPr anchor="t" rtlCol="false" tIns="0" lIns="0" bIns="0" rIns="0">
            <a:spAutoFit/>
          </a:bodyPr>
          <a:lstStyle/>
          <a:p>
            <a:pPr algn="ctr">
              <a:lnSpc>
                <a:spcPts val="8147"/>
              </a:lnSpc>
            </a:pPr>
            <a:r>
              <a:rPr lang="en-US" sz="5819" b="true">
                <a:solidFill>
                  <a:srgbClr val="000000"/>
                </a:solidFill>
                <a:latin typeface="Canva Sans Bold"/>
                <a:ea typeface="Canva Sans Bold"/>
                <a:cs typeface="Canva Sans Bold"/>
                <a:sym typeface="Canva Sans Bold"/>
              </a:rPr>
              <a:t>Conclusions</a:t>
            </a:r>
          </a:p>
        </p:txBody>
      </p:sp>
      <p:sp>
        <p:nvSpPr>
          <p:cNvPr name="TextBox 3" id="3"/>
          <p:cNvSpPr txBox="true"/>
          <p:nvPr/>
        </p:nvSpPr>
        <p:spPr>
          <a:xfrm rot="0">
            <a:off x="837436" y="2078943"/>
            <a:ext cx="15840483" cy="4939030"/>
          </a:xfrm>
          <a:prstGeom prst="rect">
            <a:avLst/>
          </a:prstGeom>
        </p:spPr>
        <p:txBody>
          <a:bodyPr anchor="t" rtlCol="false" tIns="0" lIns="0" bIns="0" rIns="0">
            <a:spAutoFit/>
          </a:bodyPr>
          <a:lstStyle/>
          <a:p>
            <a:pPr algn="just">
              <a:lnSpc>
                <a:spcPts val="3919"/>
              </a:lnSpc>
            </a:pPr>
            <a:r>
              <a:rPr lang="en-US" sz="2799">
                <a:solidFill>
                  <a:srgbClr val="000000"/>
                </a:solidFill>
                <a:latin typeface="Canva Sans"/>
                <a:ea typeface="Canva Sans"/>
                <a:cs typeface="Canva Sans"/>
                <a:sym typeface="Canva Sans"/>
              </a:rPr>
              <a:t>In steelmaking, the cooling rate plays a vital role in determining the final microstructure and mechanical properties of the steel. A carefully controlled cooling process allows for a balance between hardness, toughness, and machinability, ensuring the steel meets desired performance standards. While rapid cooling enhances strength through finer grains and martensitic transformation, it may also introduce brittleness and residual stresses. Conversely, slower cooling improves ductility but can reduce strength due to grain growth. By employing controlled cooling techniques such as annealing or normalizing, manufacturers can optimize steel properties for diverse industrial applications.</a:t>
            </a:r>
          </a:p>
          <a:p>
            <a:pPr algn="just">
              <a:lnSpc>
                <a:spcPts val="3919"/>
              </a:lnSpc>
            </a:pPr>
          </a:p>
          <a:p>
            <a:pPr algn="l">
              <a:lnSpc>
                <a:spcPts val="3919"/>
              </a:lnSpc>
            </a:pPr>
          </a:p>
        </p:txBody>
      </p:sp>
      <p:sp>
        <p:nvSpPr>
          <p:cNvPr name="TextBox 4" id="4"/>
          <p:cNvSpPr txBox="true"/>
          <p:nvPr/>
        </p:nvSpPr>
        <p:spPr>
          <a:xfrm rot="0">
            <a:off x="11019850" y="8244595"/>
            <a:ext cx="5658069" cy="240664"/>
          </a:xfrm>
          <a:prstGeom prst="rect">
            <a:avLst/>
          </a:prstGeom>
        </p:spPr>
        <p:txBody>
          <a:bodyPr anchor="t" rtlCol="false" tIns="0" lIns="0" bIns="0" rIns="0">
            <a:spAutoFit/>
          </a:bodyPr>
          <a:lstStyle/>
          <a:p>
            <a:pPr algn="ctr">
              <a:lnSpc>
                <a:spcPts val="1960"/>
              </a:lnSpc>
            </a:pPr>
            <a:r>
              <a:rPr lang="en-US" sz="1400">
                <a:solidFill>
                  <a:srgbClr val="000000"/>
                </a:solidFill>
                <a:latin typeface="Canva Sans"/>
                <a:ea typeface="Canva Sans"/>
                <a:cs typeface="Canva Sans"/>
                <a:sym typeface="Canva Sans"/>
              </a:rPr>
              <a:t>[2]</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1783" y="213826"/>
            <a:ext cx="4740913" cy="1152525"/>
          </a:xfrm>
          <a:prstGeom prst="rect">
            <a:avLst/>
          </a:prstGeom>
        </p:spPr>
        <p:txBody>
          <a:bodyPr anchor="t" rtlCol="false" tIns="0" lIns="0" bIns="0" rIns="0">
            <a:spAutoFit/>
          </a:bodyPr>
          <a:lstStyle/>
          <a:p>
            <a:pPr algn="ctr">
              <a:lnSpc>
                <a:spcPts val="9497"/>
              </a:lnSpc>
            </a:pPr>
            <a:r>
              <a:rPr lang="en-US" sz="6783" b="true">
                <a:solidFill>
                  <a:srgbClr val="000000"/>
                </a:solidFill>
                <a:latin typeface="Canva Sans Bold"/>
                <a:ea typeface="Canva Sans Bold"/>
                <a:cs typeface="Canva Sans Bold"/>
                <a:sym typeface="Canva Sans Bold"/>
              </a:rPr>
              <a:t>References</a:t>
            </a:r>
          </a:p>
        </p:txBody>
      </p:sp>
      <p:sp>
        <p:nvSpPr>
          <p:cNvPr name="TextBox 3" id="3"/>
          <p:cNvSpPr txBox="true"/>
          <p:nvPr/>
        </p:nvSpPr>
        <p:spPr>
          <a:xfrm rot="0">
            <a:off x="391783" y="2071647"/>
            <a:ext cx="17059842" cy="2360229"/>
          </a:xfrm>
          <a:prstGeom prst="rect">
            <a:avLst/>
          </a:prstGeom>
        </p:spPr>
        <p:txBody>
          <a:bodyPr anchor="t" rtlCol="false" tIns="0" lIns="0" bIns="0" rIns="0">
            <a:spAutoFit/>
          </a:bodyPr>
          <a:lstStyle/>
          <a:p>
            <a:pPr algn="just">
              <a:lnSpc>
                <a:spcPts val="4718"/>
              </a:lnSpc>
            </a:pPr>
            <a:r>
              <a:rPr lang="en-US" sz="3370">
                <a:solidFill>
                  <a:srgbClr val="000000"/>
                </a:solidFill>
                <a:latin typeface="Canva Sans"/>
                <a:ea typeface="Canva Sans"/>
                <a:cs typeface="Canva Sans"/>
                <a:sym typeface="Canva Sans"/>
              </a:rPr>
              <a:t>[1]The Role of Metallurgical Features in the Microbially Influence</a:t>
            </a:r>
            <a:r>
              <a:rPr lang="en-US" sz="3370">
                <a:solidFill>
                  <a:srgbClr val="000000"/>
                </a:solidFill>
                <a:latin typeface="Canva Sans"/>
                <a:ea typeface="Canva Sans"/>
                <a:cs typeface="Canva Sans"/>
                <a:sym typeface="Canva Sans"/>
              </a:rPr>
              <a:t>d Corrosion of Carbon Steel: A Critical Review - Scientific Figure on ResearchGate. Available from: https://www.researchgate.net/figure/Schematic-diagram-showing-effect-of-cooling-rate-on-grain-size_fig1_380308241 [accessed 25 Mar 2025]</a:t>
            </a:r>
          </a:p>
        </p:txBody>
      </p:sp>
      <p:sp>
        <p:nvSpPr>
          <p:cNvPr name="TextBox 4" id="4"/>
          <p:cNvSpPr txBox="true"/>
          <p:nvPr/>
        </p:nvSpPr>
        <p:spPr>
          <a:xfrm rot="0">
            <a:off x="418187" y="4768573"/>
            <a:ext cx="17033438"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[2]Li, D.; Wu, K.; Dong, H.; Isayev, O.; Hress, O. Coarse Grained Heat-</a:t>
            </a:r>
            <a:r>
              <a:rPr lang="en-US" sz="3399">
                <a:solidFill>
                  <a:srgbClr val="000000"/>
                </a:solidFill>
                <a:latin typeface="Canva Sans"/>
                <a:ea typeface="Canva Sans"/>
                <a:cs typeface="Canva Sans"/>
                <a:sym typeface="Canva Sans"/>
              </a:rPr>
              <a:t>Affected Zone Microstructure and Brittleness of Ti-Nb-B Microalloyed High Toughness and Wear Resistant Steel. Metals 2019, 9, 289. https://doi.org/10.3390/met9030289</a:t>
            </a:r>
          </a:p>
        </p:txBody>
      </p:sp>
      <p:sp>
        <p:nvSpPr>
          <p:cNvPr name="TextBox 5" id="5"/>
          <p:cNvSpPr txBox="true"/>
          <p:nvPr/>
        </p:nvSpPr>
        <p:spPr>
          <a:xfrm rot="0">
            <a:off x="418187" y="6882488"/>
            <a:ext cx="17033438"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[3]Çalik, </a:t>
            </a:r>
            <a:r>
              <a:rPr lang="en-US" sz="3399">
                <a:solidFill>
                  <a:srgbClr val="000000"/>
                </a:solidFill>
                <a:latin typeface="Canva Sans"/>
                <a:ea typeface="Canva Sans"/>
                <a:cs typeface="Canva Sans"/>
                <a:sym typeface="Canva Sans"/>
              </a:rPr>
              <a:t>Adnan. "Effect of cooling rate on hardness and microstructure of AISI 1020, AISI 1040 and AISI 1060 Steels." International journal of Physical sciences 4.9 (2009): 514-518.</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27281" y="727113"/>
            <a:ext cx="17033438"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[4]I</a:t>
            </a:r>
            <a:r>
              <a:rPr lang="en-US" sz="3399">
                <a:solidFill>
                  <a:srgbClr val="000000"/>
                </a:solidFill>
                <a:latin typeface="Canva Sans"/>
                <a:ea typeface="Canva Sans"/>
                <a:cs typeface="Canva Sans"/>
                <a:sym typeface="Canva Sans"/>
              </a:rPr>
              <a:t>nvestigation of microstructure and mechanical properties of austenitic steel bimetallic structures fabricated using wire arc direct energy deposition for remanufacturing applications. Available from: https://www.sciencedirect.com/science/article/pii/S2666330925000081</a:t>
            </a:r>
          </a:p>
        </p:txBody>
      </p:sp>
      <p:sp>
        <p:nvSpPr>
          <p:cNvPr name="TextBox 3" id="3"/>
          <p:cNvSpPr txBox="true"/>
          <p:nvPr/>
        </p:nvSpPr>
        <p:spPr>
          <a:xfrm rot="0">
            <a:off x="627281" y="4256493"/>
            <a:ext cx="17033438" cy="17805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[6]https://www.researchgate.net/publication/329162863_Investigation_on_the_microstructure-mechanical_property_correlation_in_dissimilar_steel_welds _of_stainless_steel_SS_304_and_medium_carbon_steel_EN_8</a:t>
            </a:r>
          </a:p>
        </p:txBody>
      </p:sp>
      <p:sp>
        <p:nvSpPr>
          <p:cNvPr name="TextBox 4" id="4"/>
          <p:cNvSpPr txBox="true"/>
          <p:nvPr/>
        </p:nvSpPr>
        <p:spPr>
          <a:xfrm rot="0">
            <a:off x="627281" y="6322783"/>
            <a:ext cx="17660719"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[7]https://www.nuclear-power.com/nuclear-engineering/materials-science/phase-diagrams-of-iron-carbon-system/common-phases-in-steels/</a:t>
            </a:r>
          </a:p>
        </p:txBody>
      </p:sp>
      <p:sp>
        <p:nvSpPr>
          <p:cNvPr name="TextBox 5" id="5"/>
          <p:cNvSpPr txBox="true"/>
          <p:nvPr/>
        </p:nvSpPr>
        <p:spPr>
          <a:xfrm rot="0">
            <a:off x="627281" y="3423797"/>
            <a:ext cx="12221707" cy="580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anva Sans"/>
                <a:ea typeface="Canva Sans"/>
                <a:cs typeface="Canva Sans"/>
                <a:sym typeface="Canva Sans"/>
              </a:rPr>
              <a:t>[5]https://www.azom.com/article.aspx?ArticleID=11244</a:t>
            </a:r>
          </a:p>
        </p:txBody>
      </p:sp>
      <p:sp>
        <p:nvSpPr>
          <p:cNvPr name="TextBox 6" id="6"/>
          <p:cNvSpPr txBox="true"/>
          <p:nvPr/>
        </p:nvSpPr>
        <p:spPr>
          <a:xfrm rot="0">
            <a:off x="627281" y="7611212"/>
            <a:ext cx="16632019" cy="1180466"/>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[8]https://www.researchgate.net/figure/The-body-centered-tetragonal-structure_fig2_237488184</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02737" y="4274503"/>
            <a:ext cx="6882527"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515957"/>
            <a:ext cx="11301259" cy="2627543"/>
          </a:xfrm>
          <a:custGeom>
            <a:avLst/>
            <a:gdLst/>
            <a:ahLst/>
            <a:cxnLst/>
            <a:rect r="r" b="b" t="t" l="l"/>
            <a:pathLst>
              <a:path h="2627543" w="11301259">
                <a:moveTo>
                  <a:pt x="0" y="0"/>
                </a:moveTo>
                <a:lnTo>
                  <a:pt x="11301258" y="0"/>
                </a:lnTo>
                <a:lnTo>
                  <a:pt x="11301258" y="2627543"/>
                </a:lnTo>
                <a:lnTo>
                  <a:pt x="0" y="2627543"/>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5024944" y="5517542"/>
          <a:ext cx="8238112" cy="4190642"/>
        </p:xfrm>
        <a:graphic>
          <a:graphicData uri="http://schemas.openxmlformats.org/drawingml/2006/table">
            <a:tbl>
              <a:tblPr/>
              <a:tblGrid>
                <a:gridCol w="2746037"/>
                <a:gridCol w="2746037"/>
                <a:gridCol w="2746037"/>
              </a:tblGrid>
              <a:tr h="1278087">
                <a:tc>
                  <a:txBody>
                    <a:bodyPr anchor="t" rtlCol="false"/>
                    <a:lstStyle/>
                    <a:p>
                      <a:pPr algn="ctr">
                        <a:lnSpc>
                          <a:spcPts val="2940"/>
                        </a:lnSpc>
                        <a:defRPr/>
                      </a:pPr>
                      <a:r>
                        <a:rPr lang="en-US" sz="2100" b="true">
                          <a:solidFill>
                            <a:srgbClr val="FFFFFF"/>
                          </a:solidFill>
                          <a:latin typeface="Canva Sans Bold"/>
                          <a:ea typeface="Canva Sans Bold"/>
                          <a:cs typeface="Canva Sans Bold"/>
                          <a:sym typeface="Canva Sans Bold"/>
                        </a:rPr>
                        <a:t>AlSI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40"/>
                        </a:lnSpc>
                        <a:defRPr/>
                      </a:pPr>
                      <a:r>
                        <a:rPr lang="en-US" sz="2100" b="true">
                          <a:solidFill>
                            <a:srgbClr val="FFFFFF"/>
                          </a:solidFill>
                          <a:latin typeface="Canva Sans Bold"/>
                          <a:ea typeface="Canva Sans Bold"/>
                          <a:cs typeface="Canva Sans Bold"/>
                          <a:sym typeface="Canva Sans Bold"/>
                        </a:rPr>
                        <a:t>Steel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40"/>
                        </a:lnSpc>
                        <a:defRPr/>
                      </a:pPr>
                      <a:r>
                        <a:rPr lang="en-US" sz="2100" b="true">
                          <a:solidFill>
                            <a:srgbClr val="FFFFFF"/>
                          </a:solidFill>
                          <a:latin typeface="Canva Sans Bold"/>
                          <a:ea typeface="Canva Sans Bold"/>
                          <a:cs typeface="Canva Sans Bold"/>
                          <a:sym typeface="Canva Sans Bold"/>
                        </a:rPr>
                        <a:t>Pearlite Content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845891">
                <a:tc>
                  <a:txBody>
                    <a:bodyPr anchor="t" rtlCol="false"/>
                    <a:lstStyle/>
                    <a:p>
                      <a:pPr algn="ctr">
                        <a:lnSpc>
                          <a:spcPts val="2940"/>
                        </a:lnSpc>
                        <a:defRPr/>
                      </a:pPr>
                      <a:r>
                        <a:rPr lang="en-US" sz="2100">
                          <a:solidFill>
                            <a:srgbClr val="000000"/>
                          </a:solidFill>
                          <a:latin typeface="Canva Sans"/>
                          <a:ea typeface="Canva Sans"/>
                          <a:cs typeface="Canva Sans"/>
                          <a:sym typeface="Canva Sans"/>
                        </a:rPr>
                        <a:t>1020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Low C Content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25 %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20774">
                <a:tc>
                  <a:txBody>
                    <a:bodyPr anchor="t" rtlCol="false"/>
                    <a:lstStyle/>
                    <a:p>
                      <a:pPr algn="ctr">
                        <a:lnSpc>
                          <a:spcPts val="2940"/>
                        </a:lnSpc>
                        <a:defRPr/>
                      </a:pPr>
                      <a:r>
                        <a:rPr lang="en-US" sz="2100">
                          <a:solidFill>
                            <a:srgbClr val="000000"/>
                          </a:solidFill>
                          <a:latin typeface="Canva Sans"/>
                          <a:ea typeface="Canva Sans"/>
                          <a:cs typeface="Canva Sans"/>
                          <a:sym typeface="Canva Sans"/>
                        </a:rPr>
                        <a:t>1040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Medium C Content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50 %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5891">
                <a:tc>
                  <a:txBody>
                    <a:bodyPr anchor="t" rtlCol="false"/>
                    <a:lstStyle/>
                    <a:p>
                      <a:pPr algn="ctr">
                        <a:lnSpc>
                          <a:spcPts val="2940"/>
                        </a:lnSpc>
                        <a:defRPr/>
                      </a:pPr>
                      <a:r>
                        <a:rPr lang="en-US" sz="2100">
                          <a:solidFill>
                            <a:srgbClr val="000000"/>
                          </a:solidFill>
                          <a:latin typeface="Canva Sans"/>
                          <a:ea typeface="Canva Sans"/>
                          <a:cs typeface="Canva Sans"/>
                          <a:sym typeface="Canva Sans"/>
                        </a:rPr>
                        <a:t>1060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High C Content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75 %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87851" y="962025"/>
            <a:ext cx="16234662" cy="1180465"/>
          </a:xfrm>
          <a:prstGeom prst="rect">
            <a:avLst/>
          </a:prstGeom>
        </p:spPr>
        <p:txBody>
          <a:bodyPr anchor="t" rtlCol="false" tIns="0" lIns="0" bIns="0" rIns="0">
            <a:spAutoFit/>
          </a:bodyPr>
          <a:lstStyle/>
          <a:p>
            <a:pPr algn="just">
              <a:lnSpc>
                <a:spcPts val="4759"/>
              </a:lnSpc>
            </a:pPr>
            <a:r>
              <a:rPr lang="en-US" sz="3399" b="true">
                <a:solidFill>
                  <a:srgbClr val="000000"/>
                </a:solidFill>
                <a:latin typeface="Canva Sans Bold"/>
                <a:ea typeface="Canva Sans Bold"/>
                <a:cs typeface="Canva Sans Bold"/>
                <a:sym typeface="Canva Sans Bold"/>
              </a:rPr>
              <a:t>Effect of Cooling Rate on Hardness and Microstructure of AISI 1020, AISI 1040, and AISI 1060 Steels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2005" y="1926859"/>
            <a:ext cx="3052576" cy="1226581"/>
          </a:xfrm>
          <a:custGeom>
            <a:avLst/>
            <a:gdLst/>
            <a:ahLst/>
            <a:cxnLst/>
            <a:rect r="r" b="b" t="t" l="l"/>
            <a:pathLst>
              <a:path h="1226581" w="3052576">
                <a:moveTo>
                  <a:pt x="0" y="0"/>
                </a:moveTo>
                <a:lnTo>
                  <a:pt x="3052576" y="0"/>
                </a:lnTo>
                <a:lnTo>
                  <a:pt x="3052576" y="1226581"/>
                </a:lnTo>
                <a:lnTo>
                  <a:pt x="0" y="1226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511452" y="2737512"/>
            <a:ext cx="1157361" cy="18889"/>
          </a:xfrm>
          <a:prstGeom prst="line">
            <a:avLst/>
          </a:prstGeom>
          <a:ln cap="flat" w="38100">
            <a:solidFill>
              <a:srgbClr val="000000"/>
            </a:solidFill>
            <a:prstDash val="solid"/>
            <a:headEnd type="none" len="sm" w="sm"/>
            <a:tailEnd type="arrow" len="sm" w="med"/>
          </a:ln>
        </p:spPr>
      </p:sp>
      <p:sp>
        <p:nvSpPr>
          <p:cNvPr name="TextBox 4" id="4"/>
          <p:cNvSpPr txBox="true"/>
          <p:nvPr/>
        </p:nvSpPr>
        <p:spPr>
          <a:xfrm rot="0">
            <a:off x="11926277" y="1669445"/>
            <a:ext cx="3724144" cy="204089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ea typeface="Canva Sans"/>
                <a:cs typeface="Canva Sans"/>
                <a:sym typeface="Canva Sans"/>
              </a:rPr>
              <a:t>He</a:t>
            </a:r>
            <a:r>
              <a:rPr lang="en-US" sz="2900">
                <a:solidFill>
                  <a:srgbClr val="000000"/>
                </a:solidFill>
                <a:latin typeface="Canva Sans"/>
                <a:ea typeface="Canva Sans"/>
                <a:cs typeface="Canva Sans"/>
                <a:sym typeface="Canva Sans"/>
              </a:rPr>
              <a:t>ated to 1250K for 4 hours to achieve uniform austenite phase.</a:t>
            </a:r>
          </a:p>
        </p:txBody>
      </p:sp>
      <p:sp>
        <p:nvSpPr>
          <p:cNvPr name="AutoShape 5" id="5"/>
          <p:cNvSpPr/>
          <p:nvPr/>
        </p:nvSpPr>
        <p:spPr>
          <a:xfrm flipV="true">
            <a:off x="10633852" y="2737511"/>
            <a:ext cx="1292426" cy="3"/>
          </a:xfrm>
          <a:prstGeom prst="line">
            <a:avLst/>
          </a:prstGeom>
          <a:ln cap="flat" w="38100">
            <a:solidFill>
              <a:srgbClr val="000000"/>
            </a:solidFill>
            <a:prstDash val="solid"/>
            <a:headEnd type="none" len="sm" w="sm"/>
            <a:tailEnd type="arrow" len="sm" w="med"/>
          </a:ln>
        </p:spPr>
      </p:sp>
      <p:sp>
        <p:nvSpPr>
          <p:cNvPr name="TextBox 6" id="6"/>
          <p:cNvSpPr txBox="true"/>
          <p:nvPr/>
        </p:nvSpPr>
        <p:spPr>
          <a:xfrm rot="0">
            <a:off x="2112005" y="3086765"/>
            <a:ext cx="305257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 x 2 x 20 mm³</a:t>
            </a:r>
          </a:p>
          <a:p>
            <a:pPr algn="ctr">
              <a:lnSpc>
                <a:spcPts val="4759"/>
              </a:lnSpc>
            </a:pPr>
            <a:r>
              <a:rPr lang="en-US" sz="3399">
                <a:solidFill>
                  <a:srgbClr val="000000"/>
                </a:solidFill>
                <a:latin typeface="Canva Sans"/>
                <a:ea typeface="Canva Sans"/>
                <a:cs typeface="Canva Sans"/>
                <a:sym typeface="Canva Sans"/>
              </a:rPr>
              <a:t>Steel Plate</a:t>
            </a:r>
          </a:p>
        </p:txBody>
      </p:sp>
      <p:sp>
        <p:nvSpPr>
          <p:cNvPr name="TextBox 7" id="7"/>
          <p:cNvSpPr txBox="true"/>
          <p:nvPr/>
        </p:nvSpPr>
        <p:spPr>
          <a:xfrm rot="0">
            <a:off x="7015684" y="1669445"/>
            <a:ext cx="2906030" cy="204089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ea typeface="Canva Sans"/>
                <a:cs typeface="Canva Sans"/>
                <a:sym typeface="Canva Sans"/>
              </a:rPr>
              <a:t>Annealing at 900K to remove residual stresses</a:t>
            </a:r>
          </a:p>
        </p:txBody>
      </p:sp>
      <p:sp>
        <p:nvSpPr>
          <p:cNvPr name="AutoShape 8" id="8"/>
          <p:cNvSpPr/>
          <p:nvPr/>
        </p:nvSpPr>
        <p:spPr>
          <a:xfrm>
            <a:off x="13774879" y="4833199"/>
            <a:ext cx="13470" cy="794459"/>
          </a:xfrm>
          <a:prstGeom prst="line">
            <a:avLst/>
          </a:prstGeom>
          <a:ln cap="flat" w="38100">
            <a:solidFill>
              <a:srgbClr val="000000"/>
            </a:solidFill>
            <a:prstDash val="solid"/>
            <a:headEnd type="none" len="sm" w="sm"/>
            <a:tailEnd type="arrow" len="sm" w="med"/>
          </a:ln>
        </p:spPr>
      </p:sp>
      <p:sp>
        <p:nvSpPr>
          <p:cNvPr name="AutoShape 9" id="9"/>
          <p:cNvSpPr/>
          <p:nvPr/>
        </p:nvSpPr>
        <p:spPr>
          <a:xfrm flipH="true">
            <a:off x="13788349" y="3915332"/>
            <a:ext cx="19276" cy="904397"/>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a:off x="10633852" y="4830356"/>
            <a:ext cx="15810" cy="797302"/>
          </a:xfrm>
          <a:prstGeom prst="line">
            <a:avLst/>
          </a:prstGeom>
          <a:ln cap="flat" w="38100">
            <a:solidFill>
              <a:srgbClr val="000000"/>
            </a:solidFill>
            <a:prstDash val="solid"/>
            <a:headEnd type="none" len="sm" w="sm"/>
            <a:tailEnd type="arrow" len="sm" w="med"/>
          </a:ln>
        </p:spPr>
      </p:sp>
      <p:sp>
        <p:nvSpPr>
          <p:cNvPr name="AutoShape 11" id="11"/>
          <p:cNvSpPr/>
          <p:nvPr/>
        </p:nvSpPr>
        <p:spPr>
          <a:xfrm>
            <a:off x="10633852" y="4819729"/>
            <a:ext cx="6492240" cy="0"/>
          </a:xfrm>
          <a:prstGeom prst="line">
            <a:avLst/>
          </a:prstGeom>
          <a:ln cap="flat" w="38100">
            <a:solidFill>
              <a:srgbClr val="000000"/>
            </a:solidFill>
            <a:prstDash val="solid"/>
            <a:headEnd type="none" len="sm" w="sm"/>
            <a:tailEnd type="none" len="sm" w="sm"/>
          </a:ln>
        </p:spPr>
      </p:sp>
      <p:sp>
        <p:nvSpPr>
          <p:cNvPr name="AutoShape 12" id="12"/>
          <p:cNvSpPr/>
          <p:nvPr/>
        </p:nvSpPr>
        <p:spPr>
          <a:xfrm>
            <a:off x="17107042" y="4833199"/>
            <a:ext cx="19050" cy="794459"/>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9300210" y="5788917"/>
            <a:ext cx="2706886" cy="9055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anva Sans"/>
                <a:ea typeface="Canva Sans"/>
                <a:cs typeface="Canva Sans"/>
                <a:sym typeface="Canva Sans"/>
              </a:rPr>
              <a:t>W</a:t>
            </a:r>
            <a:r>
              <a:rPr lang="en-US" sz="2600">
                <a:solidFill>
                  <a:srgbClr val="000000"/>
                </a:solidFill>
                <a:latin typeface="Canva Sans"/>
                <a:ea typeface="Canva Sans"/>
                <a:cs typeface="Canva Sans"/>
                <a:sym typeface="Canva Sans"/>
              </a:rPr>
              <a:t>ater quenching</a:t>
            </a:r>
          </a:p>
          <a:p>
            <a:pPr algn="ctr">
              <a:lnSpc>
                <a:spcPts val="3640"/>
              </a:lnSpc>
              <a:spcBef>
                <a:spcPct val="0"/>
              </a:spcBef>
            </a:pPr>
            <a:r>
              <a:rPr lang="en-US" sz="2600">
                <a:solidFill>
                  <a:srgbClr val="000000"/>
                </a:solidFill>
                <a:latin typeface="Canva Sans"/>
                <a:ea typeface="Canva Sans"/>
                <a:cs typeface="Canva Sans"/>
                <a:sym typeface="Canva Sans"/>
              </a:rPr>
              <a:t>(fastest cooling)</a:t>
            </a:r>
          </a:p>
        </p:txBody>
      </p:sp>
      <p:sp>
        <p:nvSpPr>
          <p:cNvPr name="TextBox 14" id="14"/>
          <p:cNvSpPr txBox="true"/>
          <p:nvPr/>
        </p:nvSpPr>
        <p:spPr>
          <a:xfrm rot="0">
            <a:off x="12265226" y="5788917"/>
            <a:ext cx="3019306"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Air cooling</a:t>
            </a:r>
          </a:p>
          <a:p>
            <a:pPr algn="ctr">
              <a:lnSpc>
                <a:spcPts val="3640"/>
              </a:lnSpc>
            </a:pPr>
            <a:r>
              <a:rPr lang="en-US" sz="2600">
                <a:solidFill>
                  <a:srgbClr val="000000"/>
                </a:solidFill>
                <a:latin typeface="Canva Sans"/>
                <a:ea typeface="Canva Sans"/>
                <a:cs typeface="Canva Sans"/>
                <a:sym typeface="Canva Sans"/>
              </a:rPr>
              <a:t>(moderate cooling)</a:t>
            </a:r>
          </a:p>
        </p:txBody>
      </p:sp>
      <p:sp>
        <p:nvSpPr>
          <p:cNvPr name="TextBox 15" id="15"/>
          <p:cNvSpPr txBox="true"/>
          <p:nvPr/>
        </p:nvSpPr>
        <p:spPr>
          <a:xfrm rot="0">
            <a:off x="14886023" y="5788917"/>
            <a:ext cx="3401977"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Furn</a:t>
            </a:r>
            <a:r>
              <a:rPr lang="en-US" sz="2600">
                <a:solidFill>
                  <a:srgbClr val="000000"/>
                </a:solidFill>
                <a:latin typeface="Canva Sans"/>
                <a:ea typeface="Canva Sans"/>
                <a:cs typeface="Canva Sans"/>
                <a:sym typeface="Canva Sans"/>
              </a:rPr>
              <a:t>ace cooling</a:t>
            </a:r>
          </a:p>
          <a:p>
            <a:pPr algn="ctr">
              <a:lnSpc>
                <a:spcPts val="3640"/>
              </a:lnSpc>
            </a:pPr>
            <a:r>
              <a:rPr lang="en-US" sz="2600">
                <a:solidFill>
                  <a:srgbClr val="000000"/>
                </a:solidFill>
                <a:latin typeface="Canva Sans"/>
                <a:ea typeface="Canva Sans"/>
                <a:cs typeface="Canva Sans"/>
                <a:sym typeface="Canva Sans"/>
              </a:rPr>
              <a:t>(slow cooling)</a:t>
            </a:r>
          </a:p>
        </p:txBody>
      </p:sp>
      <p:sp>
        <p:nvSpPr>
          <p:cNvPr name="TextBox 16" id="16"/>
          <p:cNvSpPr txBox="true"/>
          <p:nvPr/>
        </p:nvSpPr>
        <p:spPr>
          <a:xfrm rot="0">
            <a:off x="1028700" y="7935878"/>
            <a:ext cx="11313319" cy="1581150"/>
          </a:xfrm>
          <a:prstGeom prst="rect">
            <a:avLst/>
          </a:prstGeom>
        </p:spPr>
        <p:txBody>
          <a:bodyPr anchor="t" rtlCol="false" tIns="0" lIns="0" bIns="0" rIns="0">
            <a:spAutoFit/>
          </a:bodyPr>
          <a:lstStyle/>
          <a:p>
            <a:pPr algn="just">
              <a:lnSpc>
                <a:spcPts val="4200"/>
              </a:lnSpc>
            </a:pPr>
            <a:r>
              <a:rPr lang="en-US" sz="3000" b="true">
                <a:solidFill>
                  <a:srgbClr val="000000"/>
                </a:solidFill>
                <a:latin typeface="Canva Sans Bold"/>
                <a:ea typeface="Canva Sans Bold"/>
                <a:cs typeface="Canva Sans Bold"/>
                <a:sym typeface="Canva Sans Bold"/>
              </a:rPr>
              <a:t>Har</a:t>
            </a:r>
            <a:r>
              <a:rPr lang="en-US" b="true" sz="3000">
                <a:solidFill>
                  <a:srgbClr val="000000"/>
                </a:solidFill>
                <a:latin typeface="Canva Sans Bold"/>
                <a:ea typeface="Canva Sans Bold"/>
                <a:cs typeface="Canva Sans Bold"/>
                <a:sym typeface="Canva Sans Bold"/>
              </a:rPr>
              <a:t>dness Testing</a:t>
            </a:r>
            <a:r>
              <a:rPr lang="en-US" sz="3000">
                <a:solidFill>
                  <a:srgbClr val="000000"/>
                </a:solidFill>
                <a:latin typeface="Canva Sans"/>
                <a:ea typeface="Canva Sans"/>
                <a:cs typeface="Canva Sans"/>
                <a:sym typeface="Canva Sans"/>
              </a:rPr>
              <a:t>: Vickers microhardness test with 100g load.</a:t>
            </a:r>
          </a:p>
          <a:p>
            <a:pPr algn="just">
              <a:lnSpc>
                <a:spcPts val="4200"/>
              </a:lnSpc>
            </a:pPr>
            <a:r>
              <a:rPr lang="en-US" b="true" sz="3000">
                <a:solidFill>
                  <a:srgbClr val="000000"/>
                </a:solidFill>
                <a:latin typeface="Canva Sans Bold"/>
                <a:ea typeface="Canva Sans Bold"/>
                <a:cs typeface="Canva Sans Bold"/>
                <a:sym typeface="Canva Sans Bold"/>
              </a:rPr>
              <a:t>Microstructure Observation</a:t>
            </a:r>
            <a:r>
              <a:rPr lang="en-US" sz="3000">
                <a:solidFill>
                  <a:srgbClr val="000000"/>
                </a:solidFill>
                <a:latin typeface="Canva Sans"/>
                <a:ea typeface="Canva Sans"/>
                <a:cs typeface="Canva Sans"/>
                <a:sym typeface="Canva Sans"/>
              </a:rPr>
              <a:t>: Optical microscope</a:t>
            </a:r>
          </a:p>
          <a:p>
            <a:pPr algn="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5406" y="197438"/>
          <a:ext cx="17377188" cy="9894538"/>
        </p:xfrm>
        <a:graphic>
          <a:graphicData uri="http://schemas.openxmlformats.org/drawingml/2006/table">
            <a:tbl>
              <a:tblPr/>
              <a:tblGrid>
                <a:gridCol w="2370022"/>
                <a:gridCol w="3543116"/>
                <a:gridCol w="3836390"/>
                <a:gridCol w="3836390"/>
                <a:gridCol w="3791271"/>
              </a:tblGrid>
              <a:tr h="1252598">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b="true">
                          <a:solidFill>
                            <a:srgbClr val="000000"/>
                          </a:solidFill>
                          <a:latin typeface="Canva Sans Bold"/>
                          <a:ea typeface="Canva Sans Bold"/>
                          <a:cs typeface="Canva Sans Bold"/>
                          <a:sym typeface="Canva Sans Bold"/>
                        </a:rPr>
                        <a:t>Steel Type</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b="true">
                          <a:solidFill>
                            <a:srgbClr val="000000"/>
                          </a:solidFill>
                          <a:latin typeface="Canva Sans Bold"/>
                          <a:ea typeface="Canva Sans Bold"/>
                          <a:cs typeface="Canva Sans Bold"/>
                          <a:sym typeface="Canva Sans Bold"/>
                        </a:rPr>
                        <a:t>Water Quenched (fastest Cooling )</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b="true">
                          <a:solidFill>
                            <a:srgbClr val="000000"/>
                          </a:solidFill>
                          <a:latin typeface="Canva Sans Bold"/>
                          <a:ea typeface="Canva Sans Bold"/>
                          <a:cs typeface="Canva Sans Bold"/>
                          <a:sym typeface="Canva Sans Bold"/>
                        </a:rPr>
                        <a:t>Air Cooled ( Moderate Cooling )</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b="true">
                          <a:solidFill>
                            <a:srgbClr val="000000"/>
                          </a:solidFill>
                          <a:latin typeface="Canva Sans Bold"/>
                          <a:ea typeface="Canva Sans Bold"/>
                          <a:cs typeface="Canva Sans Bold"/>
                          <a:sym typeface="Canva Sans Bold"/>
                        </a:rPr>
                        <a:t>Furnace Cooling ( Slow Cooling )</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ECDFF"/>
                    </a:solidFill>
                  </a:tcPr>
                </a:tc>
              </a:tr>
              <a:tr h="2731615">
                <a:tc>
                  <a:txBody>
                    <a:bodyPr anchor="t" rtlCol="false"/>
                    <a:lstStyle/>
                    <a:p>
                      <a:pPr algn="ctr">
                        <a:lnSpc>
                          <a:spcPts val="3079"/>
                        </a:lnSpc>
                        <a:defRPr/>
                      </a:pPr>
                      <a:r>
                        <a:rPr lang="en-US" sz="2199" b="true">
                          <a:solidFill>
                            <a:srgbClr val="000000"/>
                          </a:solidFill>
                          <a:latin typeface="Arimo Bold"/>
                          <a:ea typeface="Arimo Bold"/>
                          <a:cs typeface="Arimo Bold"/>
                          <a:sym typeface="Arimo Bold"/>
                        </a:rPr>
                        <a:t>AISI 1020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3022954">
                <a:tc>
                  <a:txBody>
                    <a:bodyPr anchor="t" rtlCol="false"/>
                    <a:lstStyle/>
                    <a:p>
                      <a:pPr algn="ctr">
                        <a:lnSpc>
                          <a:spcPts val="3079"/>
                        </a:lnSpc>
                        <a:defRPr/>
                      </a:pPr>
                      <a:r>
                        <a:rPr lang="en-US" sz="2199" b="true">
                          <a:solidFill>
                            <a:srgbClr val="000000"/>
                          </a:solidFill>
                          <a:latin typeface="Canva Sans Bold"/>
                          <a:ea typeface="Canva Sans Bold"/>
                          <a:cs typeface="Canva Sans Bold"/>
                          <a:sym typeface="Canva Sans Bold"/>
                        </a:rPr>
                        <a:t>AISI 1040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2887371">
                <a:tc>
                  <a:txBody>
                    <a:bodyPr anchor="t" rtlCol="false"/>
                    <a:lstStyle/>
                    <a:p>
                      <a:pPr algn="ctr">
                        <a:lnSpc>
                          <a:spcPts val="3079"/>
                        </a:lnSpc>
                        <a:defRPr/>
                      </a:pPr>
                      <a:r>
                        <a:rPr lang="en-US" sz="2199" b="true">
                          <a:solidFill>
                            <a:srgbClr val="000000"/>
                          </a:solidFill>
                          <a:latin typeface="Arimo Bold"/>
                          <a:ea typeface="Arimo Bold"/>
                          <a:cs typeface="Arimo Bold"/>
                          <a:sym typeface="Arimo Bold"/>
                        </a:rPr>
                        <a:t>AISI 1060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1960"/>
                        </a:lnSpc>
                        <a:defRPr/>
                      </a:pP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3" id="3"/>
          <p:cNvSpPr/>
          <p:nvPr/>
        </p:nvSpPr>
        <p:spPr>
          <a:xfrm flipH="false" flipV="false" rot="0">
            <a:off x="2866351" y="1423104"/>
            <a:ext cx="3485349" cy="2634249"/>
          </a:xfrm>
          <a:custGeom>
            <a:avLst/>
            <a:gdLst/>
            <a:ahLst/>
            <a:cxnLst/>
            <a:rect r="r" b="b" t="t" l="l"/>
            <a:pathLst>
              <a:path h="2634249" w="3485349">
                <a:moveTo>
                  <a:pt x="0" y="0"/>
                </a:moveTo>
                <a:lnTo>
                  <a:pt x="3485349" y="0"/>
                </a:lnTo>
                <a:lnTo>
                  <a:pt x="3485349" y="2634249"/>
                </a:lnTo>
                <a:lnTo>
                  <a:pt x="0" y="2634249"/>
                </a:lnTo>
                <a:lnTo>
                  <a:pt x="0" y="0"/>
                </a:lnTo>
                <a:close/>
              </a:path>
            </a:pathLst>
          </a:custGeom>
          <a:blipFill>
            <a:blip r:embed="rId2"/>
            <a:stretch>
              <a:fillRect l="0" t="0" r="-13562" b="0"/>
            </a:stretch>
          </a:blipFill>
        </p:spPr>
      </p:sp>
      <p:sp>
        <p:nvSpPr>
          <p:cNvPr name="Freeform 4" id="4"/>
          <p:cNvSpPr/>
          <p:nvPr/>
        </p:nvSpPr>
        <p:spPr>
          <a:xfrm flipH="false" flipV="false" rot="0">
            <a:off x="2866351" y="4096275"/>
            <a:ext cx="3485349" cy="3041010"/>
          </a:xfrm>
          <a:custGeom>
            <a:avLst/>
            <a:gdLst/>
            <a:ahLst/>
            <a:cxnLst/>
            <a:rect r="r" b="b" t="t" l="l"/>
            <a:pathLst>
              <a:path h="3041010" w="3485349">
                <a:moveTo>
                  <a:pt x="0" y="0"/>
                </a:moveTo>
                <a:lnTo>
                  <a:pt x="3485349" y="0"/>
                </a:lnTo>
                <a:lnTo>
                  <a:pt x="3485349" y="3041010"/>
                </a:lnTo>
                <a:lnTo>
                  <a:pt x="0" y="3041010"/>
                </a:lnTo>
                <a:lnTo>
                  <a:pt x="0" y="0"/>
                </a:lnTo>
                <a:close/>
              </a:path>
            </a:pathLst>
          </a:custGeom>
          <a:blipFill>
            <a:blip r:embed="rId3"/>
            <a:stretch>
              <a:fillRect l="0" t="0" r="-43600" b="0"/>
            </a:stretch>
          </a:blipFill>
        </p:spPr>
      </p:sp>
      <p:sp>
        <p:nvSpPr>
          <p:cNvPr name="Freeform 5" id="5"/>
          <p:cNvSpPr/>
          <p:nvPr/>
        </p:nvSpPr>
        <p:spPr>
          <a:xfrm flipH="false" flipV="false" rot="0">
            <a:off x="2866351" y="7175385"/>
            <a:ext cx="3485349" cy="2856628"/>
          </a:xfrm>
          <a:custGeom>
            <a:avLst/>
            <a:gdLst/>
            <a:ahLst/>
            <a:cxnLst/>
            <a:rect r="r" b="b" t="t" l="l"/>
            <a:pathLst>
              <a:path h="2856628" w="3485349">
                <a:moveTo>
                  <a:pt x="0" y="0"/>
                </a:moveTo>
                <a:lnTo>
                  <a:pt x="3485349" y="0"/>
                </a:lnTo>
                <a:lnTo>
                  <a:pt x="3485349" y="2856627"/>
                </a:lnTo>
                <a:lnTo>
                  <a:pt x="0" y="2856627"/>
                </a:lnTo>
                <a:lnTo>
                  <a:pt x="0" y="0"/>
                </a:lnTo>
                <a:close/>
              </a:path>
            </a:pathLst>
          </a:custGeom>
          <a:blipFill>
            <a:blip r:embed="rId4"/>
            <a:stretch>
              <a:fillRect l="0" t="0" r="-40696" b="0"/>
            </a:stretch>
          </a:blipFill>
        </p:spPr>
      </p:sp>
      <p:sp>
        <p:nvSpPr>
          <p:cNvPr name="Freeform 6" id="6"/>
          <p:cNvSpPr/>
          <p:nvPr/>
        </p:nvSpPr>
        <p:spPr>
          <a:xfrm flipH="false" flipV="false" rot="0">
            <a:off x="6351700" y="1423104"/>
            <a:ext cx="3829119" cy="2635071"/>
          </a:xfrm>
          <a:custGeom>
            <a:avLst/>
            <a:gdLst/>
            <a:ahLst/>
            <a:cxnLst/>
            <a:rect r="r" b="b" t="t" l="l"/>
            <a:pathLst>
              <a:path h="2635071" w="3829119">
                <a:moveTo>
                  <a:pt x="0" y="0"/>
                </a:moveTo>
                <a:lnTo>
                  <a:pt x="3829119" y="0"/>
                </a:lnTo>
                <a:lnTo>
                  <a:pt x="3829119" y="2635071"/>
                </a:lnTo>
                <a:lnTo>
                  <a:pt x="0" y="2635071"/>
                </a:lnTo>
                <a:lnTo>
                  <a:pt x="0" y="0"/>
                </a:lnTo>
                <a:close/>
              </a:path>
            </a:pathLst>
          </a:custGeom>
          <a:blipFill>
            <a:blip r:embed="rId5"/>
            <a:stretch>
              <a:fillRect l="0" t="0" r="-15872" b="0"/>
            </a:stretch>
          </a:blipFill>
        </p:spPr>
      </p:sp>
      <p:sp>
        <p:nvSpPr>
          <p:cNvPr name="Freeform 7" id="7"/>
          <p:cNvSpPr/>
          <p:nvPr/>
        </p:nvSpPr>
        <p:spPr>
          <a:xfrm flipH="false" flipV="false" rot="0">
            <a:off x="10180819" y="1423104"/>
            <a:ext cx="3827266" cy="2634249"/>
          </a:xfrm>
          <a:custGeom>
            <a:avLst/>
            <a:gdLst/>
            <a:ahLst/>
            <a:cxnLst/>
            <a:rect r="r" b="b" t="t" l="l"/>
            <a:pathLst>
              <a:path h="2634249" w="3827266">
                <a:moveTo>
                  <a:pt x="0" y="0"/>
                </a:moveTo>
                <a:lnTo>
                  <a:pt x="3827266" y="0"/>
                </a:lnTo>
                <a:lnTo>
                  <a:pt x="3827266" y="2634249"/>
                </a:lnTo>
                <a:lnTo>
                  <a:pt x="0" y="2634249"/>
                </a:lnTo>
                <a:lnTo>
                  <a:pt x="0" y="0"/>
                </a:lnTo>
                <a:close/>
              </a:path>
            </a:pathLst>
          </a:custGeom>
          <a:blipFill>
            <a:blip r:embed="rId6"/>
            <a:stretch>
              <a:fillRect l="0" t="0" r="-13527" b="0"/>
            </a:stretch>
          </a:blipFill>
        </p:spPr>
      </p:sp>
      <p:sp>
        <p:nvSpPr>
          <p:cNvPr name="Freeform 8" id="8"/>
          <p:cNvSpPr/>
          <p:nvPr/>
        </p:nvSpPr>
        <p:spPr>
          <a:xfrm flipH="false" flipV="false" rot="0">
            <a:off x="14008085" y="1423104"/>
            <a:ext cx="3824509" cy="2673171"/>
          </a:xfrm>
          <a:custGeom>
            <a:avLst/>
            <a:gdLst/>
            <a:ahLst/>
            <a:cxnLst/>
            <a:rect r="r" b="b" t="t" l="l"/>
            <a:pathLst>
              <a:path h="2673171" w="3824509">
                <a:moveTo>
                  <a:pt x="0" y="0"/>
                </a:moveTo>
                <a:lnTo>
                  <a:pt x="3824509" y="0"/>
                </a:lnTo>
                <a:lnTo>
                  <a:pt x="3824509" y="2673171"/>
                </a:lnTo>
                <a:lnTo>
                  <a:pt x="0" y="2673171"/>
                </a:lnTo>
                <a:lnTo>
                  <a:pt x="0" y="0"/>
                </a:lnTo>
                <a:close/>
              </a:path>
            </a:pathLst>
          </a:custGeom>
          <a:blipFill>
            <a:blip r:embed="rId7"/>
            <a:stretch>
              <a:fillRect l="0" t="0" r="-26871" b="0"/>
            </a:stretch>
          </a:blipFill>
        </p:spPr>
      </p:sp>
      <p:sp>
        <p:nvSpPr>
          <p:cNvPr name="Freeform 9" id="9"/>
          <p:cNvSpPr/>
          <p:nvPr/>
        </p:nvSpPr>
        <p:spPr>
          <a:xfrm flipH="false" flipV="false" rot="0">
            <a:off x="6351700" y="4096275"/>
            <a:ext cx="3829119" cy="3007589"/>
          </a:xfrm>
          <a:custGeom>
            <a:avLst/>
            <a:gdLst/>
            <a:ahLst/>
            <a:cxnLst/>
            <a:rect r="r" b="b" t="t" l="l"/>
            <a:pathLst>
              <a:path h="3007589" w="3829119">
                <a:moveTo>
                  <a:pt x="0" y="0"/>
                </a:moveTo>
                <a:lnTo>
                  <a:pt x="3829119" y="0"/>
                </a:lnTo>
                <a:lnTo>
                  <a:pt x="3829119" y="3007589"/>
                </a:lnTo>
                <a:lnTo>
                  <a:pt x="0" y="3007589"/>
                </a:lnTo>
                <a:lnTo>
                  <a:pt x="0" y="0"/>
                </a:lnTo>
                <a:close/>
              </a:path>
            </a:pathLst>
          </a:custGeom>
          <a:blipFill>
            <a:blip r:embed="rId8"/>
            <a:stretch>
              <a:fillRect l="0" t="0" r="-49975" b="0"/>
            </a:stretch>
          </a:blipFill>
        </p:spPr>
      </p:sp>
      <p:sp>
        <p:nvSpPr>
          <p:cNvPr name="Freeform 10" id="10"/>
          <p:cNvSpPr/>
          <p:nvPr/>
        </p:nvSpPr>
        <p:spPr>
          <a:xfrm flipH="false" flipV="false" rot="0">
            <a:off x="10180819" y="4096275"/>
            <a:ext cx="3827266" cy="3079110"/>
          </a:xfrm>
          <a:custGeom>
            <a:avLst/>
            <a:gdLst/>
            <a:ahLst/>
            <a:cxnLst/>
            <a:rect r="r" b="b" t="t" l="l"/>
            <a:pathLst>
              <a:path h="3079110" w="3827266">
                <a:moveTo>
                  <a:pt x="0" y="0"/>
                </a:moveTo>
                <a:lnTo>
                  <a:pt x="3827266" y="0"/>
                </a:lnTo>
                <a:lnTo>
                  <a:pt x="3827266" y="3079110"/>
                </a:lnTo>
                <a:lnTo>
                  <a:pt x="0" y="3079110"/>
                </a:lnTo>
                <a:lnTo>
                  <a:pt x="0" y="0"/>
                </a:lnTo>
                <a:close/>
              </a:path>
            </a:pathLst>
          </a:custGeom>
          <a:blipFill>
            <a:blip r:embed="rId9"/>
            <a:stretch>
              <a:fillRect l="0" t="0" r="-41392" b="0"/>
            </a:stretch>
          </a:blipFill>
        </p:spPr>
      </p:sp>
      <p:sp>
        <p:nvSpPr>
          <p:cNvPr name="Freeform 11" id="11"/>
          <p:cNvSpPr/>
          <p:nvPr/>
        </p:nvSpPr>
        <p:spPr>
          <a:xfrm flipH="false" flipV="false" rot="0">
            <a:off x="14008085" y="4096275"/>
            <a:ext cx="3824509" cy="3079110"/>
          </a:xfrm>
          <a:custGeom>
            <a:avLst/>
            <a:gdLst/>
            <a:ahLst/>
            <a:cxnLst/>
            <a:rect r="r" b="b" t="t" l="l"/>
            <a:pathLst>
              <a:path h="3079110" w="3824509">
                <a:moveTo>
                  <a:pt x="0" y="0"/>
                </a:moveTo>
                <a:lnTo>
                  <a:pt x="3824509" y="0"/>
                </a:lnTo>
                <a:lnTo>
                  <a:pt x="3824509" y="3079110"/>
                </a:lnTo>
                <a:lnTo>
                  <a:pt x="0" y="3079110"/>
                </a:lnTo>
                <a:lnTo>
                  <a:pt x="0" y="0"/>
                </a:lnTo>
                <a:close/>
              </a:path>
            </a:pathLst>
          </a:custGeom>
          <a:blipFill>
            <a:blip r:embed="rId10"/>
            <a:stretch>
              <a:fillRect l="0" t="0" r="-40225" b="0"/>
            </a:stretch>
          </a:blipFill>
        </p:spPr>
      </p:sp>
      <p:sp>
        <p:nvSpPr>
          <p:cNvPr name="Freeform 12" id="12"/>
          <p:cNvSpPr/>
          <p:nvPr/>
        </p:nvSpPr>
        <p:spPr>
          <a:xfrm flipH="false" flipV="false" rot="0">
            <a:off x="6351700" y="7137285"/>
            <a:ext cx="3829119" cy="2894728"/>
          </a:xfrm>
          <a:custGeom>
            <a:avLst/>
            <a:gdLst/>
            <a:ahLst/>
            <a:cxnLst/>
            <a:rect r="r" b="b" t="t" l="l"/>
            <a:pathLst>
              <a:path h="2894728" w="3829119">
                <a:moveTo>
                  <a:pt x="0" y="0"/>
                </a:moveTo>
                <a:lnTo>
                  <a:pt x="3829119" y="0"/>
                </a:lnTo>
                <a:lnTo>
                  <a:pt x="3829119" y="2894727"/>
                </a:lnTo>
                <a:lnTo>
                  <a:pt x="0" y="2894727"/>
                </a:lnTo>
                <a:lnTo>
                  <a:pt x="0" y="0"/>
                </a:lnTo>
                <a:close/>
              </a:path>
            </a:pathLst>
          </a:custGeom>
          <a:blipFill>
            <a:blip r:embed="rId11"/>
            <a:stretch>
              <a:fillRect l="0" t="0" r="-44394" b="0"/>
            </a:stretch>
          </a:blipFill>
        </p:spPr>
      </p:sp>
      <p:sp>
        <p:nvSpPr>
          <p:cNvPr name="Freeform 13" id="13"/>
          <p:cNvSpPr/>
          <p:nvPr/>
        </p:nvSpPr>
        <p:spPr>
          <a:xfrm flipH="false" flipV="false" rot="0">
            <a:off x="10180819" y="7137285"/>
            <a:ext cx="3827266" cy="2894728"/>
          </a:xfrm>
          <a:custGeom>
            <a:avLst/>
            <a:gdLst/>
            <a:ahLst/>
            <a:cxnLst/>
            <a:rect r="r" b="b" t="t" l="l"/>
            <a:pathLst>
              <a:path h="2894728" w="3827266">
                <a:moveTo>
                  <a:pt x="0" y="0"/>
                </a:moveTo>
                <a:lnTo>
                  <a:pt x="3827266" y="0"/>
                </a:lnTo>
                <a:lnTo>
                  <a:pt x="3827266" y="2894727"/>
                </a:lnTo>
                <a:lnTo>
                  <a:pt x="0" y="2894727"/>
                </a:lnTo>
                <a:lnTo>
                  <a:pt x="0" y="0"/>
                </a:lnTo>
                <a:close/>
              </a:path>
            </a:pathLst>
          </a:custGeom>
          <a:blipFill>
            <a:blip r:embed="rId12"/>
            <a:stretch>
              <a:fillRect l="0" t="0" r="-61157" b="0"/>
            </a:stretch>
          </a:blipFill>
        </p:spPr>
      </p:sp>
      <p:sp>
        <p:nvSpPr>
          <p:cNvPr name="Freeform 14" id="14"/>
          <p:cNvSpPr/>
          <p:nvPr/>
        </p:nvSpPr>
        <p:spPr>
          <a:xfrm flipH="false" flipV="false" rot="0">
            <a:off x="14008085" y="7085623"/>
            <a:ext cx="3824509" cy="2946389"/>
          </a:xfrm>
          <a:custGeom>
            <a:avLst/>
            <a:gdLst/>
            <a:ahLst/>
            <a:cxnLst/>
            <a:rect r="r" b="b" t="t" l="l"/>
            <a:pathLst>
              <a:path h="2946389" w="3824509">
                <a:moveTo>
                  <a:pt x="0" y="0"/>
                </a:moveTo>
                <a:lnTo>
                  <a:pt x="3824509" y="0"/>
                </a:lnTo>
                <a:lnTo>
                  <a:pt x="3824509" y="2946389"/>
                </a:lnTo>
                <a:lnTo>
                  <a:pt x="0" y="2946389"/>
                </a:lnTo>
                <a:lnTo>
                  <a:pt x="0" y="0"/>
                </a:lnTo>
                <a:close/>
              </a:path>
            </a:pathLst>
          </a:custGeom>
          <a:blipFill>
            <a:blip r:embed="rId13"/>
            <a:stretch>
              <a:fillRect l="0" t="0" r="-62098"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20354" y="-470929"/>
            <a:ext cx="9205373" cy="7860152"/>
          </a:xfrm>
          <a:custGeom>
            <a:avLst/>
            <a:gdLst/>
            <a:ahLst/>
            <a:cxnLst/>
            <a:rect r="r" b="b" t="t" l="l"/>
            <a:pathLst>
              <a:path h="7860152" w="9205373">
                <a:moveTo>
                  <a:pt x="0" y="0"/>
                </a:moveTo>
                <a:lnTo>
                  <a:pt x="9205372" y="0"/>
                </a:lnTo>
                <a:lnTo>
                  <a:pt x="9205372" y="7860152"/>
                </a:lnTo>
                <a:lnTo>
                  <a:pt x="0" y="7860152"/>
                </a:lnTo>
                <a:lnTo>
                  <a:pt x="0" y="0"/>
                </a:lnTo>
                <a:close/>
              </a:path>
            </a:pathLst>
          </a:custGeom>
          <a:blipFill>
            <a:blip r:embed="rId2"/>
            <a:stretch>
              <a:fillRect l="-48498" t="0" r="0" b="0"/>
            </a:stretch>
          </a:blipFill>
        </p:spPr>
      </p:sp>
      <p:sp>
        <p:nvSpPr>
          <p:cNvPr name="Freeform 3" id="3"/>
          <p:cNvSpPr/>
          <p:nvPr/>
        </p:nvSpPr>
        <p:spPr>
          <a:xfrm flipH="false" flipV="false" rot="0">
            <a:off x="15513985" y="6989322"/>
            <a:ext cx="2420238" cy="3002403"/>
          </a:xfrm>
          <a:custGeom>
            <a:avLst/>
            <a:gdLst/>
            <a:ahLst/>
            <a:cxnLst/>
            <a:rect r="r" b="b" t="t" l="l"/>
            <a:pathLst>
              <a:path h="3002403" w="2420238">
                <a:moveTo>
                  <a:pt x="0" y="0"/>
                </a:moveTo>
                <a:lnTo>
                  <a:pt x="2420238" y="0"/>
                </a:lnTo>
                <a:lnTo>
                  <a:pt x="2420238" y="3002403"/>
                </a:lnTo>
                <a:lnTo>
                  <a:pt x="0" y="3002403"/>
                </a:lnTo>
                <a:lnTo>
                  <a:pt x="0" y="0"/>
                </a:lnTo>
                <a:close/>
              </a:path>
            </a:pathLst>
          </a:custGeom>
          <a:blipFill>
            <a:blip r:embed="rId3"/>
            <a:stretch>
              <a:fillRect l="0" t="0" r="0" b="0"/>
            </a:stretch>
          </a:blipFill>
        </p:spPr>
      </p:sp>
      <p:sp>
        <p:nvSpPr>
          <p:cNvPr name="TextBox 4" id="4"/>
          <p:cNvSpPr txBox="true"/>
          <p:nvPr/>
        </p:nvSpPr>
        <p:spPr>
          <a:xfrm rot="0">
            <a:off x="3411361" y="6922647"/>
            <a:ext cx="50899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[7]</a:t>
            </a:r>
          </a:p>
        </p:txBody>
      </p:sp>
      <p:sp>
        <p:nvSpPr>
          <p:cNvPr name="TextBox 5" id="5"/>
          <p:cNvSpPr txBox="true"/>
          <p:nvPr/>
        </p:nvSpPr>
        <p:spPr>
          <a:xfrm rot="0">
            <a:off x="457445" y="892064"/>
            <a:ext cx="3462909" cy="4813205"/>
          </a:xfrm>
          <a:prstGeom prst="rect">
            <a:avLst/>
          </a:prstGeom>
        </p:spPr>
        <p:txBody>
          <a:bodyPr anchor="t" rtlCol="false" tIns="0" lIns="0" bIns="0" rIns="0">
            <a:spAutoFit/>
          </a:bodyPr>
          <a:lstStyle/>
          <a:p>
            <a:pPr algn="l" marL="540559" indent="-270280" lvl="1">
              <a:lnSpc>
                <a:spcPts val="3505"/>
              </a:lnSpc>
              <a:spcBef>
                <a:spcPct val="0"/>
              </a:spcBef>
              <a:buFont typeface="Arial"/>
              <a:buChar char="•"/>
            </a:pPr>
            <a:r>
              <a:rPr lang="en-US" sz="2503">
                <a:solidFill>
                  <a:srgbClr val="000000"/>
                </a:solidFill>
                <a:latin typeface="Canva Sans"/>
                <a:ea typeface="Canva Sans"/>
                <a:cs typeface="Canva Sans"/>
                <a:sym typeface="Canva Sans"/>
              </a:rPr>
              <a:t>A</a:t>
            </a:r>
            <a:r>
              <a:rPr lang="en-US" sz="2503">
                <a:solidFill>
                  <a:srgbClr val="000000"/>
                </a:solidFill>
                <a:latin typeface="Canva Sans"/>
                <a:ea typeface="Canva Sans"/>
                <a:cs typeface="Canva Sans"/>
                <a:sym typeface="Canva Sans"/>
              </a:rPr>
              <a:t>ustenite cools slowly, it </a:t>
            </a:r>
            <a:r>
              <a:rPr lang="en-US" b="true" sz="2503">
                <a:solidFill>
                  <a:srgbClr val="000000"/>
                </a:solidFill>
                <a:latin typeface="Canva Sans Bold"/>
                <a:ea typeface="Canva Sans Bold"/>
                <a:cs typeface="Canva Sans Bold"/>
                <a:sym typeface="Canva Sans Bold"/>
              </a:rPr>
              <a:t>transforms into pearlite (a layered structure of ferrite and cementite).</a:t>
            </a:r>
          </a:p>
          <a:p>
            <a:pPr algn="l" marL="540559" indent="-270280" lvl="1">
              <a:lnSpc>
                <a:spcPts val="3505"/>
              </a:lnSpc>
              <a:spcBef>
                <a:spcPct val="0"/>
              </a:spcBef>
              <a:buFont typeface="Arial"/>
              <a:buChar char="•"/>
            </a:pPr>
            <a:r>
              <a:rPr lang="en-US" sz="2503">
                <a:solidFill>
                  <a:srgbClr val="000000"/>
                </a:solidFill>
                <a:latin typeface="Canva Sans"/>
                <a:ea typeface="Canva Sans"/>
                <a:cs typeface="Canva Sans"/>
                <a:sym typeface="Canva Sans"/>
              </a:rPr>
              <a:t>This structure is </a:t>
            </a:r>
            <a:r>
              <a:rPr lang="en-US" b="true" sz="2503">
                <a:solidFill>
                  <a:srgbClr val="000000"/>
                </a:solidFill>
                <a:latin typeface="Canva Sans Bold"/>
                <a:ea typeface="Canva Sans Bold"/>
                <a:cs typeface="Canva Sans Bold"/>
                <a:sym typeface="Canva Sans Bold"/>
              </a:rPr>
              <a:t>strong </a:t>
            </a:r>
            <a:r>
              <a:rPr lang="en-US" sz="2503">
                <a:solidFill>
                  <a:srgbClr val="000000"/>
                </a:solidFill>
                <a:latin typeface="Canva Sans"/>
                <a:ea typeface="Canva Sans"/>
                <a:cs typeface="Canva Sans"/>
                <a:sym typeface="Canva Sans"/>
              </a:rPr>
              <a:t>and wear-resistant.</a:t>
            </a:r>
          </a:p>
          <a:p>
            <a:pPr algn="l" marL="540559" indent="-270280" lvl="1">
              <a:lnSpc>
                <a:spcPts val="3505"/>
              </a:lnSpc>
              <a:spcBef>
                <a:spcPct val="0"/>
              </a:spcBef>
              <a:buFont typeface="Arial"/>
              <a:buChar char="•"/>
            </a:pPr>
            <a:r>
              <a:rPr lang="en-US" sz="2503">
                <a:solidFill>
                  <a:srgbClr val="000000"/>
                </a:solidFill>
                <a:latin typeface="Canva Sans"/>
                <a:ea typeface="Canva Sans"/>
                <a:cs typeface="Canva Sans"/>
                <a:sym typeface="Canva Sans"/>
              </a:rPr>
              <a:t>Found in rails, wires.</a:t>
            </a:r>
          </a:p>
        </p:txBody>
      </p:sp>
      <p:sp>
        <p:nvSpPr>
          <p:cNvPr name="TextBox 6" id="6"/>
          <p:cNvSpPr txBox="true"/>
          <p:nvPr/>
        </p:nvSpPr>
        <p:spPr>
          <a:xfrm rot="0">
            <a:off x="3239875" y="7674293"/>
            <a:ext cx="10566331" cy="2184399"/>
          </a:xfrm>
          <a:prstGeom prst="rect">
            <a:avLst/>
          </a:prstGeom>
        </p:spPr>
        <p:txBody>
          <a:bodyPr anchor="t" rtlCol="false" tIns="0" lIns="0" bIns="0" rIns="0">
            <a:spAutoFit/>
          </a:bodyPr>
          <a:lstStyle/>
          <a:p>
            <a:pPr algn="just" marL="539754" indent="-269877" lvl="1">
              <a:lnSpc>
                <a:spcPts val="3500"/>
              </a:lnSpc>
              <a:spcBef>
                <a:spcPct val="0"/>
              </a:spcBef>
              <a:buFont typeface="Arial"/>
              <a:buChar char="•"/>
            </a:pPr>
            <a:r>
              <a:rPr lang="en-US" sz="2500">
                <a:solidFill>
                  <a:srgbClr val="000000"/>
                </a:solidFill>
                <a:latin typeface="Canva Sans"/>
                <a:ea typeface="Canva Sans"/>
                <a:cs typeface="Canva Sans"/>
                <a:sym typeface="Canva Sans"/>
              </a:rPr>
              <a:t>If austenite</a:t>
            </a:r>
            <a:r>
              <a:rPr lang="en-US" sz="2500">
                <a:solidFill>
                  <a:srgbClr val="000000"/>
                </a:solidFill>
                <a:latin typeface="Canva Sans"/>
                <a:ea typeface="Canva Sans"/>
                <a:cs typeface="Canva Sans"/>
                <a:sym typeface="Canva Sans"/>
              </a:rPr>
              <a:t> cools at a moderate rate, it transforms into bainite, a </a:t>
            </a:r>
            <a:r>
              <a:rPr lang="en-US" b="true" sz="2500">
                <a:solidFill>
                  <a:srgbClr val="000000"/>
                </a:solidFill>
                <a:latin typeface="Canva Sans Bold"/>
                <a:ea typeface="Canva Sans Bold"/>
                <a:cs typeface="Canva Sans Bold"/>
                <a:sym typeface="Canva Sans Bold"/>
              </a:rPr>
              <a:t>mixture of ferrite and cementite in a more refined form.</a:t>
            </a:r>
          </a:p>
          <a:p>
            <a:pPr algn="just" marL="539754" indent="-269877" lvl="1">
              <a:lnSpc>
                <a:spcPts val="3500"/>
              </a:lnSpc>
              <a:spcBef>
                <a:spcPct val="0"/>
              </a:spcBef>
              <a:buFont typeface="Arial"/>
              <a:buChar char="•"/>
            </a:pPr>
            <a:r>
              <a:rPr lang="en-US" sz="2500">
                <a:solidFill>
                  <a:srgbClr val="000000"/>
                </a:solidFill>
                <a:latin typeface="Canva Sans"/>
                <a:ea typeface="Canva Sans"/>
                <a:cs typeface="Canva Sans"/>
                <a:sym typeface="Canva Sans"/>
              </a:rPr>
              <a:t>Bainite has </a:t>
            </a:r>
            <a:r>
              <a:rPr lang="en-US" b="true" sz="2500">
                <a:solidFill>
                  <a:srgbClr val="000000"/>
                </a:solidFill>
                <a:latin typeface="Canva Sans Bold"/>
                <a:ea typeface="Canva Sans Bold"/>
                <a:cs typeface="Canva Sans Bold"/>
                <a:sym typeface="Canva Sans Bold"/>
              </a:rPr>
              <a:t>higher strength and toughness than pearlite</a:t>
            </a:r>
            <a:r>
              <a:rPr lang="en-US" sz="2500">
                <a:solidFill>
                  <a:srgbClr val="000000"/>
                </a:solidFill>
                <a:latin typeface="Canva Sans"/>
                <a:ea typeface="Canva Sans"/>
                <a:cs typeface="Canva Sans"/>
                <a:sym typeface="Canva Sans"/>
              </a:rPr>
              <a:t>, making it useful in automotive parts and structural applications.</a:t>
            </a:r>
          </a:p>
          <a:p>
            <a:pPr algn="just">
              <a:lnSpc>
                <a:spcPts val="3500"/>
              </a:lnSpc>
              <a:spcBef>
                <a:spcPct val="0"/>
              </a:spcBef>
            </a:pPr>
          </a:p>
        </p:txBody>
      </p:sp>
      <p:sp>
        <p:nvSpPr>
          <p:cNvPr name="TextBox 7" id="7"/>
          <p:cNvSpPr txBox="true"/>
          <p:nvPr/>
        </p:nvSpPr>
        <p:spPr>
          <a:xfrm rot="0">
            <a:off x="13325751" y="571424"/>
            <a:ext cx="4376467" cy="7004049"/>
          </a:xfrm>
          <a:prstGeom prst="rect">
            <a:avLst/>
          </a:prstGeom>
        </p:spPr>
        <p:txBody>
          <a:bodyPr anchor="t" rtlCol="false" tIns="0" lIns="0" bIns="0" rIns="0">
            <a:spAutoFit/>
          </a:bodyPr>
          <a:lstStyle/>
          <a:p>
            <a:pPr algn="l" marL="539754" indent="-269877" lvl="1">
              <a:lnSpc>
                <a:spcPts val="3500"/>
              </a:lnSpc>
              <a:spcBef>
                <a:spcPct val="0"/>
              </a:spcBef>
              <a:buFont typeface="Arial"/>
              <a:buChar char="•"/>
            </a:pPr>
            <a:r>
              <a:rPr lang="en-US" sz="2500">
                <a:solidFill>
                  <a:srgbClr val="000000"/>
                </a:solidFill>
                <a:latin typeface="Canva Sans"/>
                <a:ea typeface="Canva Sans"/>
                <a:cs typeface="Canva Sans"/>
                <a:sym typeface="Canva Sans"/>
              </a:rPr>
              <a:t>I</a:t>
            </a:r>
            <a:r>
              <a:rPr lang="en-US" sz="2500">
                <a:solidFill>
                  <a:srgbClr val="000000"/>
                </a:solidFill>
                <a:latin typeface="Canva Sans"/>
                <a:ea typeface="Canva Sans"/>
                <a:cs typeface="Canva Sans"/>
                <a:sym typeface="Canva Sans"/>
              </a:rPr>
              <a:t>f austenite is cooled very rapidly (quenched), it transforms into martensite, a </a:t>
            </a:r>
            <a:r>
              <a:rPr lang="en-US" b="true" sz="2500">
                <a:solidFill>
                  <a:srgbClr val="000000"/>
                </a:solidFill>
                <a:latin typeface="Canva Sans Bold"/>
                <a:ea typeface="Canva Sans Bold"/>
                <a:cs typeface="Canva Sans Bold"/>
                <a:sym typeface="Canva Sans Bold"/>
              </a:rPr>
              <a:t>Body-Centered Tetragonal (BCT) structure.</a:t>
            </a:r>
          </a:p>
          <a:p>
            <a:pPr algn="l" marL="539754" indent="-269877" lvl="1">
              <a:lnSpc>
                <a:spcPts val="3500"/>
              </a:lnSpc>
              <a:spcBef>
                <a:spcPct val="0"/>
              </a:spcBef>
              <a:buFont typeface="Arial"/>
              <a:buChar char="•"/>
            </a:pPr>
            <a:r>
              <a:rPr lang="en-US" sz="2500">
                <a:solidFill>
                  <a:srgbClr val="000000"/>
                </a:solidFill>
                <a:latin typeface="Canva Sans"/>
                <a:ea typeface="Canva Sans"/>
                <a:cs typeface="Canva Sans"/>
                <a:sym typeface="Canva Sans"/>
              </a:rPr>
              <a:t>Martensite is </a:t>
            </a:r>
            <a:r>
              <a:rPr lang="en-US" b="true" sz="2500">
                <a:solidFill>
                  <a:srgbClr val="000000"/>
                </a:solidFill>
                <a:latin typeface="Canva Sans Bold"/>
                <a:ea typeface="Canva Sans Bold"/>
                <a:cs typeface="Canva Sans Bold"/>
                <a:sym typeface="Canva Sans Bold"/>
              </a:rPr>
              <a:t>extremely hard and brittle</a:t>
            </a:r>
            <a:r>
              <a:rPr lang="en-US" sz="2500">
                <a:solidFill>
                  <a:srgbClr val="000000"/>
                </a:solidFill>
                <a:latin typeface="Canva Sans"/>
                <a:ea typeface="Canva Sans"/>
                <a:cs typeface="Canva Sans"/>
                <a:sym typeface="Canva Sans"/>
              </a:rPr>
              <a:t>, requiring further heat treatment (tempering) to improve toughness.</a:t>
            </a:r>
          </a:p>
          <a:p>
            <a:pPr algn="l" marL="539754" indent="-269877" lvl="1">
              <a:lnSpc>
                <a:spcPts val="3500"/>
              </a:lnSpc>
              <a:spcBef>
                <a:spcPct val="0"/>
              </a:spcBef>
              <a:buFont typeface="Arial"/>
              <a:buChar char="•"/>
            </a:pPr>
            <a:r>
              <a:rPr lang="en-US" sz="2500">
                <a:solidFill>
                  <a:srgbClr val="000000"/>
                </a:solidFill>
                <a:latin typeface="Canva Sans"/>
                <a:ea typeface="Canva Sans"/>
                <a:cs typeface="Canva Sans"/>
                <a:sym typeface="Canva Sans"/>
              </a:rPr>
              <a:t>Used in cutting tools, hardened steel, and wear-resistant applications.</a:t>
            </a:r>
          </a:p>
          <a:p>
            <a:pPr algn="l">
              <a:lnSpc>
                <a:spcPts val="3500"/>
              </a:lnSpc>
              <a:spcBef>
                <a:spcPct val="0"/>
              </a:spcBef>
            </a:pPr>
          </a:p>
        </p:txBody>
      </p:sp>
      <p:sp>
        <p:nvSpPr>
          <p:cNvPr name="TextBox 8" id="8"/>
          <p:cNvSpPr txBox="true"/>
          <p:nvPr/>
        </p:nvSpPr>
        <p:spPr>
          <a:xfrm rot="0">
            <a:off x="14791825" y="9278302"/>
            <a:ext cx="55685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[8]</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4572000"/>
                <a:gridCol w="4572000"/>
                <a:gridCol w="4572000"/>
                <a:gridCol w="4572000"/>
              </a:tblGrid>
              <a:tr h="2057400">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Microstructure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Microstructure Details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Properties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Applications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2057400">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Austenite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Face-centered cubic (FCC) structure, more closely packed</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High toughness, good ductility, corrosion resistance,  high temp stability</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Stainless steels, high-temperature components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2057400">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Pearlite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Alternating layers of ferrite and cementite, lamellar structure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Better Fatigue Resistance Along Grain Direction, Lower Resistance to Cracking </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Railway tracks, wires, springs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2057400">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Bainite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Fine mixture of ferrite and cementite, formed at intermediate cooling rates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Good strength &amp; toughness, better fatigue resistance than pearlite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Automotive components, structural applications, gears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2057400">
                <a:tc>
                  <a:txBody>
                    <a:bodyPr anchor="t" rtlCol="false"/>
                    <a:lstStyle/>
                    <a:p>
                      <a:pPr algn="ctr">
                        <a:lnSpc>
                          <a:spcPts val="4480"/>
                        </a:lnSpc>
                        <a:defRPr/>
                      </a:pPr>
                      <a:r>
                        <a:rPr lang="en-US" sz="3200" b="true">
                          <a:solidFill>
                            <a:srgbClr val="000000"/>
                          </a:solidFill>
                          <a:latin typeface="Canva Sans Bold"/>
                          <a:ea typeface="Canva Sans Bold"/>
                          <a:cs typeface="Canva Sans Bold"/>
                          <a:sym typeface="Canva Sans Bold"/>
                        </a:rPr>
                        <a:t>Martensite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Body-centered tetragonal (BCT) structure, needle-like grains, formed by rapid quenching</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Very hard &amp; brittle, high wear resistance</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Cutting tools, wear-resistant surfaces, hardened steels</a:t>
                      </a:r>
                      <a:endParaRPr lang="en-US" sz="1100"/>
                    </a:p>
                  </a:txBody>
                  <a:tcPr marL="142875" marR="142875" marT="142875" marB="142875"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23580" y="2861403"/>
            <a:ext cx="13551602" cy="4564194"/>
          </a:xfrm>
          <a:custGeom>
            <a:avLst/>
            <a:gdLst/>
            <a:ahLst/>
            <a:cxnLst/>
            <a:rect r="r" b="b" t="t" l="l"/>
            <a:pathLst>
              <a:path h="4564194" w="13551602">
                <a:moveTo>
                  <a:pt x="0" y="0"/>
                </a:moveTo>
                <a:lnTo>
                  <a:pt x="13551603" y="0"/>
                </a:lnTo>
                <a:lnTo>
                  <a:pt x="13551603" y="4564194"/>
                </a:lnTo>
                <a:lnTo>
                  <a:pt x="0" y="4564194"/>
                </a:lnTo>
                <a:lnTo>
                  <a:pt x="0" y="0"/>
                </a:lnTo>
                <a:close/>
              </a:path>
            </a:pathLst>
          </a:custGeom>
          <a:blipFill>
            <a:blip r:embed="rId2"/>
            <a:stretch>
              <a:fillRect l="0" t="0" r="0" b="0"/>
            </a:stretch>
          </a:blipFill>
        </p:spPr>
      </p:sp>
      <p:sp>
        <p:nvSpPr>
          <p:cNvPr name="AutoShape 3" id="3"/>
          <p:cNvSpPr/>
          <p:nvPr/>
        </p:nvSpPr>
        <p:spPr>
          <a:xfrm>
            <a:off x="2949065" y="5661231"/>
            <a:ext cx="0" cy="1418332"/>
          </a:xfrm>
          <a:prstGeom prst="line">
            <a:avLst/>
          </a:prstGeom>
          <a:ln cap="flat" w="38100">
            <a:solidFill>
              <a:srgbClr val="000000"/>
            </a:solidFill>
            <a:prstDash val="solid"/>
            <a:headEnd type="none" len="sm" w="sm"/>
            <a:tailEnd type="arrow" len="sm" w="med"/>
          </a:ln>
        </p:spPr>
      </p:sp>
      <p:sp>
        <p:nvSpPr>
          <p:cNvPr name="AutoShape 4" id="4"/>
          <p:cNvSpPr/>
          <p:nvPr/>
        </p:nvSpPr>
        <p:spPr>
          <a:xfrm flipH="true" flipV="true">
            <a:off x="7995709" y="7444647"/>
            <a:ext cx="6861758" cy="0"/>
          </a:xfrm>
          <a:prstGeom prst="line">
            <a:avLst/>
          </a:prstGeom>
          <a:ln cap="flat" w="38100">
            <a:solidFill>
              <a:srgbClr val="000000"/>
            </a:solidFill>
            <a:prstDash val="solid"/>
            <a:headEnd type="none" len="sm" w="sm"/>
            <a:tailEnd type="arrow" len="sm" w="med"/>
          </a:ln>
        </p:spPr>
      </p:sp>
      <p:sp>
        <p:nvSpPr>
          <p:cNvPr name="TextBox 5" id="5"/>
          <p:cNvSpPr txBox="true"/>
          <p:nvPr/>
        </p:nvSpPr>
        <p:spPr>
          <a:xfrm rot="0">
            <a:off x="851838" y="5284011"/>
            <a:ext cx="1821002" cy="1795552"/>
          </a:xfrm>
          <a:prstGeom prst="rect">
            <a:avLst/>
          </a:prstGeom>
        </p:spPr>
        <p:txBody>
          <a:bodyPr anchor="t" rtlCol="false" tIns="0" lIns="0" bIns="0" rIns="0">
            <a:spAutoFit/>
          </a:bodyPr>
          <a:lstStyle/>
          <a:p>
            <a:pPr algn="l">
              <a:lnSpc>
                <a:spcPts val="2882"/>
              </a:lnSpc>
            </a:pPr>
            <a:r>
              <a:rPr lang="en-US" sz="2058">
                <a:solidFill>
                  <a:srgbClr val="000000"/>
                </a:solidFill>
                <a:latin typeface="Canva Sans"/>
                <a:ea typeface="Canva Sans"/>
                <a:cs typeface="Canva Sans"/>
                <a:sym typeface="Canva Sans"/>
              </a:rPr>
              <a:t>higher C content of steel =&gt; higher hardness</a:t>
            </a:r>
          </a:p>
        </p:txBody>
      </p:sp>
      <p:sp>
        <p:nvSpPr>
          <p:cNvPr name="TextBox 6" id="6"/>
          <p:cNvSpPr txBox="true"/>
          <p:nvPr/>
        </p:nvSpPr>
        <p:spPr>
          <a:xfrm rot="0">
            <a:off x="7995709" y="7577102"/>
            <a:ext cx="6971796" cy="500672"/>
          </a:xfrm>
          <a:prstGeom prst="rect">
            <a:avLst/>
          </a:prstGeom>
        </p:spPr>
        <p:txBody>
          <a:bodyPr anchor="t" rtlCol="false" tIns="0" lIns="0" bIns="0" rIns="0">
            <a:spAutoFit/>
          </a:bodyPr>
          <a:lstStyle/>
          <a:p>
            <a:pPr algn="ctr">
              <a:lnSpc>
                <a:spcPts val="4197"/>
              </a:lnSpc>
            </a:pPr>
            <a:r>
              <a:rPr lang="en-US" sz="2998">
                <a:solidFill>
                  <a:srgbClr val="000000"/>
                </a:solidFill>
                <a:latin typeface="Canva Sans"/>
                <a:ea typeface="Canva Sans"/>
                <a:cs typeface="Canva Sans"/>
                <a:sym typeface="Canva Sans"/>
              </a:rPr>
              <a:t>higher cooling rate =&gt; higher hardness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82106" y="1341839"/>
            <a:ext cx="4204481" cy="6342759"/>
          </a:xfrm>
          <a:custGeom>
            <a:avLst/>
            <a:gdLst/>
            <a:ahLst/>
            <a:cxnLst/>
            <a:rect r="r" b="b" t="t" l="l"/>
            <a:pathLst>
              <a:path h="6342759" w="4204481">
                <a:moveTo>
                  <a:pt x="0" y="0"/>
                </a:moveTo>
                <a:lnTo>
                  <a:pt x="4204481" y="0"/>
                </a:lnTo>
                <a:lnTo>
                  <a:pt x="4204481" y="6342760"/>
                </a:lnTo>
                <a:lnTo>
                  <a:pt x="0" y="6342760"/>
                </a:lnTo>
                <a:lnTo>
                  <a:pt x="0" y="0"/>
                </a:lnTo>
                <a:close/>
              </a:path>
            </a:pathLst>
          </a:custGeom>
          <a:blipFill>
            <a:blip r:embed="rId2"/>
            <a:stretch>
              <a:fillRect l="0" t="0" r="0" b="0"/>
            </a:stretch>
          </a:blipFill>
        </p:spPr>
      </p:sp>
      <p:sp>
        <p:nvSpPr>
          <p:cNvPr name="TextBox 3" id="3"/>
          <p:cNvSpPr txBox="true"/>
          <p:nvPr/>
        </p:nvSpPr>
        <p:spPr>
          <a:xfrm rot="0">
            <a:off x="12782106" y="7927208"/>
            <a:ext cx="4477194" cy="452006"/>
          </a:xfrm>
          <a:prstGeom prst="rect">
            <a:avLst/>
          </a:prstGeom>
        </p:spPr>
        <p:txBody>
          <a:bodyPr anchor="t" rtlCol="false" tIns="0" lIns="0" bIns="0" rIns="0">
            <a:spAutoFit/>
          </a:bodyPr>
          <a:lstStyle/>
          <a:p>
            <a:pPr algn="l">
              <a:lnSpc>
                <a:spcPts val="1861"/>
              </a:lnSpc>
            </a:pPr>
            <a:r>
              <a:rPr lang="en-US" sz="1329">
                <a:solidFill>
                  <a:srgbClr val="000000"/>
                </a:solidFill>
                <a:latin typeface="Canva Sans"/>
                <a:ea typeface="Canva Sans"/>
                <a:cs typeface="Canva Sans"/>
                <a:sym typeface="Canva Sans"/>
              </a:rPr>
              <a:t>Schem</a:t>
            </a:r>
            <a:r>
              <a:rPr lang="en-US" sz="1329">
                <a:solidFill>
                  <a:srgbClr val="000000"/>
                </a:solidFill>
                <a:latin typeface="Canva Sans"/>
                <a:ea typeface="Canva Sans"/>
                <a:cs typeface="Canva Sans"/>
                <a:sym typeface="Canva Sans"/>
              </a:rPr>
              <a:t>atic diagram showing effect of cooling rate on grain size.</a:t>
            </a:r>
          </a:p>
        </p:txBody>
      </p:sp>
      <p:sp>
        <p:nvSpPr>
          <p:cNvPr name="TextBox 4" id="4"/>
          <p:cNvSpPr txBox="true"/>
          <p:nvPr/>
        </p:nvSpPr>
        <p:spPr>
          <a:xfrm rot="0">
            <a:off x="697811" y="939801"/>
            <a:ext cx="10904707" cy="8318499"/>
          </a:xfrm>
          <a:prstGeom prst="rect">
            <a:avLst/>
          </a:prstGeom>
        </p:spPr>
        <p:txBody>
          <a:bodyPr anchor="t" rtlCol="false" tIns="0" lIns="0" bIns="0" rIns="0">
            <a:spAutoFit/>
          </a:bodyPr>
          <a:lstStyle/>
          <a:p>
            <a:pPr algn="just">
              <a:lnSpc>
                <a:spcPts val="3500"/>
              </a:lnSpc>
            </a:pPr>
            <a:r>
              <a:rPr lang="en-US" sz="2500">
                <a:solidFill>
                  <a:srgbClr val="000000"/>
                </a:solidFill>
                <a:latin typeface="Canva Sans"/>
                <a:ea typeface="Canva Sans"/>
                <a:cs typeface="Canva Sans"/>
                <a:sym typeface="Canva Sans"/>
              </a:rPr>
              <a:t>The cooling rate in steelmaking is critical because it directly influences the microstructure and mechanical properties of the steel. </a:t>
            </a:r>
          </a:p>
          <a:p>
            <a:pPr algn="just">
              <a:lnSpc>
                <a:spcPts val="3500"/>
              </a:lnSpc>
            </a:pPr>
          </a:p>
          <a:p>
            <a:pPr algn="just">
              <a:lnSpc>
                <a:spcPts val="3500"/>
              </a:lnSpc>
            </a:pPr>
            <a:r>
              <a:rPr lang="en-US" sz="2500">
                <a:solidFill>
                  <a:srgbClr val="000000"/>
                </a:solidFill>
                <a:latin typeface="Canva Sans"/>
                <a:ea typeface="Canva Sans"/>
                <a:cs typeface="Canva Sans"/>
                <a:sym typeface="Canva Sans"/>
              </a:rPr>
              <a:t>• </a:t>
            </a:r>
            <a:r>
              <a:rPr lang="en-US" sz="2500">
                <a:solidFill>
                  <a:srgbClr val="000000"/>
                </a:solidFill>
                <a:latin typeface="Canva Sans"/>
                <a:ea typeface="Canva Sans"/>
                <a:cs typeface="Canva Sans"/>
                <a:sym typeface="Canva Sans"/>
              </a:rPr>
              <a:t>A </a:t>
            </a:r>
            <a:r>
              <a:rPr lang="en-US" b="true" sz="2500">
                <a:solidFill>
                  <a:srgbClr val="000000"/>
                </a:solidFill>
                <a:latin typeface="Canva Sans Bold"/>
                <a:ea typeface="Canva Sans Bold"/>
                <a:cs typeface="Canva Sans Bold"/>
                <a:sym typeface="Canva Sans Bold"/>
              </a:rPr>
              <a:t>slow cooling rate</a:t>
            </a:r>
            <a:r>
              <a:rPr lang="en-US" sz="2500">
                <a:solidFill>
                  <a:srgbClr val="000000"/>
                </a:solidFill>
                <a:latin typeface="Canva Sans"/>
                <a:ea typeface="Canva Sans"/>
                <a:cs typeface="Canva Sans"/>
                <a:sym typeface="Canva Sans"/>
              </a:rPr>
              <a:t> allows the formation of equilibrium phases like </a:t>
            </a:r>
            <a:r>
              <a:rPr lang="en-US" b="true" sz="2500">
                <a:solidFill>
                  <a:srgbClr val="000000"/>
                </a:solidFill>
                <a:latin typeface="Canva Sans Bold"/>
                <a:ea typeface="Canva Sans Bold"/>
                <a:cs typeface="Canva Sans Bold"/>
                <a:sym typeface="Canva Sans Bold"/>
              </a:rPr>
              <a:t>pearlite or ferrite</a:t>
            </a:r>
            <a:r>
              <a:rPr lang="en-US" sz="2500">
                <a:solidFill>
                  <a:srgbClr val="000000"/>
                </a:solidFill>
                <a:latin typeface="Canva Sans"/>
                <a:ea typeface="Canva Sans"/>
                <a:cs typeface="Canva Sans"/>
                <a:sym typeface="Canva Sans"/>
              </a:rPr>
              <a:t>, resulting in </a:t>
            </a:r>
            <a:r>
              <a:rPr lang="en-US" b="true" sz="2500">
                <a:solidFill>
                  <a:srgbClr val="000000"/>
                </a:solidFill>
                <a:latin typeface="Canva Sans Bold"/>
                <a:ea typeface="Canva Sans Bold"/>
                <a:cs typeface="Canva Sans Bold"/>
                <a:sym typeface="Canva Sans Bold"/>
              </a:rPr>
              <a:t>softer</a:t>
            </a:r>
            <a:r>
              <a:rPr lang="en-US" sz="2500">
                <a:solidFill>
                  <a:srgbClr val="000000"/>
                </a:solidFill>
                <a:latin typeface="Canva Sans"/>
                <a:ea typeface="Canva Sans"/>
                <a:cs typeface="Canva Sans"/>
                <a:sym typeface="Canva Sans"/>
              </a:rPr>
              <a:t> and </a:t>
            </a:r>
            <a:r>
              <a:rPr lang="en-US" b="true" sz="2500">
                <a:solidFill>
                  <a:srgbClr val="000000"/>
                </a:solidFill>
                <a:latin typeface="Canva Sans Bold"/>
                <a:ea typeface="Canva Sans Bold"/>
                <a:cs typeface="Canva Sans Bold"/>
                <a:sym typeface="Canva Sans Bold"/>
              </a:rPr>
              <a:t>more ductile steel</a:t>
            </a:r>
            <a:r>
              <a:rPr lang="en-US" sz="2500">
                <a:solidFill>
                  <a:srgbClr val="000000"/>
                </a:solidFill>
                <a:latin typeface="Canva Sans"/>
                <a:ea typeface="Canva Sans"/>
                <a:cs typeface="Canva Sans"/>
                <a:sym typeface="Canva Sans"/>
              </a:rPr>
              <a:t> </a:t>
            </a:r>
          </a:p>
          <a:p>
            <a:pPr algn="just">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Rapid cooling (quenching)</a:t>
            </a:r>
            <a:r>
              <a:rPr lang="en-US" sz="2500">
                <a:solidFill>
                  <a:srgbClr val="000000"/>
                </a:solidFill>
                <a:latin typeface="Canva Sans"/>
                <a:ea typeface="Canva Sans"/>
                <a:cs typeface="Canva Sans"/>
                <a:sym typeface="Canva Sans"/>
              </a:rPr>
              <a:t> can suppress diffusion, leading to the formation of </a:t>
            </a:r>
            <a:r>
              <a:rPr lang="en-US" b="true" sz="2500">
                <a:solidFill>
                  <a:srgbClr val="000000"/>
                </a:solidFill>
                <a:latin typeface="Canva Sans Bold"/>
                <a:ea typeface="Canva Sans Bold"/>
                <a:cs typeface="Canva Sans Bold"/>
                <a:sym typeface="Canva Sans Bold"/>
              </a:rPr>
              <a:t>hard and brittle martensite</a:t>
            </a:r>
            <a:r>
              <a:rPr lang="en-US" sz="2500">
                <a:solidFill>
                  <a:srgbClr val="000000"/>
                </a:solidFill>
                <a:latin typeface="Canva Sans"/>
                <a:ea typeface="Canva Sans"/>
                <a:cs typeface="Canva Sans"/>
                <a:sym typeface="Canva Sans"/>
              </a:rPr>
              <a:t>. </a:t>
            </a:r>
          </a:p>
          <a:p>
            <a:pPr algn="just">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Faster cooling</a:t>
            </a:r>
            <a:r>
              <a:rPr lang="en-US" sz="2500">
                <a:solidFill>
                  <a:srgbClr val="000000"/>
                </a:solidFill>
                <a:latin typeface="Canva Sans"/>
                <a:ea typeface="Canva Sans"/>
                <a:cs typeface="Canva Sans"/>
                <a:sym typeface="Canva Sans"/>
              </a:rPr>
              <a:t> producing </a:t>
            </a:r>
            <a:r>
              <a:rPr lang="en-US" b="true" sz="2500">
                <a:solidFill>
                  <a:srgbClr val="000000"/>
                </a:solidFill>
                <a:latin typeface="Canva Sans Bold"/>
                <a:ea typeface="Canva Sans Bold"/>
                <a:cs typeface="Canva Sans Bold"/>
                <a:sym typeface="Canva Sans Bold"/>
              </a:rPr>
              <a:t>finer grains</a:t>
            </a:r>
            <a:r>
              <a:rPr lang="en-US" sz="2500">
                <a:solidFill>
                  <a:srgbClr val="000000"/>
                </a:solidFill>
                <a:latin typeface="Canva Sans"/>
                <a:ea typeface="Canva Sans"/>
                <a:cs typeface="Canva Sans"/>
                <a:sym typeface="Canva Sans"/>
              </a:rPr>
              <a:t> that enhance strength and toughness</a:t>
            </a:r>
          </a:p>
          <a:p>
            <a:pPr algn="just">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Slower cooling</a:t>
            </a:r>
            <a:r>
              <a:rPr lang="en-US" sz="2500">
                <a:solidFill>
                  <a:srgbClr val="000000"/>
                </a:solidFill>
                <a:latin typeface="Canva Sans"/>
                <a:ea typeface="Canva Sans"/>
                <a:cs typeface="Canva Sans"/>
                <a:sym typeface="Canva Sans"/>
              </a:rPr>
              <a:t> </a:t>
            </a:r>
            <a:r>
              <a:rPr lang="en-US" sz="2500">
                <a:solidFill>
                  <a:srgbClr val="000000"/>
                </a:solidFill>
                <a:latin typeface="Canva Sans"/>
                <a:ea typeface="Canva Sans"/>
                <a:cs typeface="Canva Sans"/>
                <a:sym typeface="Canva Sans"/>
              </a:rPr>
              <a:t>promotes </a:t>
            </a:r>
            <a:r>
              <a:rPr lang="en-US" b="true" sz="2500">
                <a:solidFill>
                  <a:srgbClr val="000000"/>
                </a:solidFill>
                <a:latin typeface="Canva Sans Bold"/>
                <a:ea typeface="Canva Sans Bold"/>
                <a:cs typeface="Canva Sans Bold"/>
                <a:sym typeface="Canva Sans Bold"/>
              </a:rPr>
              <a:t>grain growth</a:t>
            </a:r>
            <a:r>
              <a:rPr lang="en-US" sz="2500">
                <a:solidFill>
                  <a:srgbClr val="000000"/>
                </a:solidFill>
                <a:latin typeface="Canva Sans"/>
                <a:ea typeface="Canva Sans"/>
                <a:cs typeface="Canva Sans"/>
                <a:sym typeface="Canva Sans"/>
              </a:rPr>
              <a:t>, reducing strength but improving ductility.</a:t>
            </a:r>
          </a:p>
          <a:p>
            <a:pPr algn="just">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Rapid cooling</a:t>
            </a:r>
            <a:r>
              <a:rPr lang="en-US" sz="2500">
                <a:solidFill>
                  <a:srgbClr val="000000"/>
                </a:solidFill>
                <a:latin typeface="Canva Sans"/>
                <a:ea typeface="Canva Sans"/>
                <a:cs typeface="Canva Sans"/>
                <a:sym typeface="Canva Sans"/>
              </a:rPr>
              <a:t> can introduce </a:t>
            </a:r>
            <a:r>
              <a:rPr lang="en-US" b="true" sz="2500">
                <a:solidFill>
                  <a:srgbClr val="000000"/>
                </a:solidFill>
                <a:latin typeface="Canva Sans Bold"/>
                <a:ea typeface="Canva Sans Bold"/>
                <a:cs typeface="Canva Sans Bold"/>
                <a:sym typeface="Canva Sans Bold"/>
              </a:rPr>
              <a:t>residual stresses</a:t>
            </a:r>
            <a:r>
              <a:rPr lang="en-US" sz="2500">
                <a:solidFill>
                  <a:srgbClr val="000000"/>
                </a:solidFill>
                <a:latin typeface="Canva Sans"/>
                <a:ea typeface="Canva Sans"/>
                <a:cs typeface="Canva Sans"/>
                <a:sym typeface="Canva Sans"/>
              </a:rPr>
              <a:t>, increasing the </a:t>
            </a:r>
            <a:r>
              <a:rPr lang="en-US" b="true" sz="2500">
                <a:solidFill>
                  <a:srgbClr val="000000"/>
                </a:solidFill>
                <a:latin typeface="Canva Sans Bold"/>
                <a:ea typeface="Canva Sans Bold"/>
                <a:cs typeface="Canva Sans Bold"/>
                <a:sym typeface="Canva Sans Bold"/>
              </a:rPr>
              <a:t>risk of cracking</a:t>
            </a:r>
          </a:p>
          <a:p>
            <a:pPr algn="just">
              <a:lnSpc>
                <a:spcPts val="3500"/>
              </a:lnSpc>
            </a:pPr>
            <a:r>
              <a:rPr lang="en-US" sz="2500">
                <a:solidFill>
                  <a:srgbClr val="000000"/>
                </a:solidFill>
                <a:latin typeface="Canva Sans"/>
                <a:ea typeface="Canva Sans"/>
                <a:cs typeface="Canva Sans"/>
                <a:sym typeface="Canva Sans"/>
              </a:rPr>
              <a:t>• </a:t>
            </a:r>
            <a:r>
              <a:rPr lang="en-US" b="true" sz="2500">
                <a:solidFill>
                  <a:srgbClr val="000000"/>
                </a:solidFill>
                <a:latin typeface="Canva Sans Bold"/>
                <a:ea typeface="Canva Sans Bold"/>
                <a:cs typeface="Canva Sans Bold"/>
                <a:sym typeface="Canva Sans Bold"/>
              </a:rPr>
              <a:t>Controlled cooling methods</a:t>
            </a:r>
            <a:r>
              <a:rPr lang="en-US" sz="2500">
                <a:solidFill>
                  <a:srgbClr val="000000"/>
                </a:solidFill>
                <a:latin typeface="Canva Sans"/>
                <a:ea typeface="Canva Sans"/>
                <a:cs typeface="Canva Sans"/>
                <a:sym typeface="Canva Sans"/>
              </a:rPr>
              <a:t> like </a:t>
            </a:r>
            <a:r>
              <a:rPr lang="en-US" b="true" sz="2500">
                <a:solidFill>
                  <a:srgbClr val="000000"/>
                </a:solidFill>
                <a:latin typeface="Canva Sans Bold"/>
                <a:ea typeface="Canva Sans Bold"/>
                <a:cs typeface="Canva Sans Bold"/>
                <a:sym typeface="Canva Sans Bold"/>
              </a:rPr>
              <a:t>annealing or normalizing</a:t>
            </a:r>
            <a:r>
              <a:rPr lang="en-US" sz="2500">
                <a:solidFill>
                  <a:srgbClr val="000000"/>
                </a:solidFill>
                <a:latin typeface="Canva Sans"/>
                <a:ea typeface="Canva Sans"/>
                <a:cs typeface="Canva Sans"/>
                <a:sym typeface="Canva Sans"/>
              </a:rPr>
              <a:t> help refine the microstructure and </a:t>
            </a:r>
            <a:r>
              <a:rPr lang="en-US" b="true" sz="2500">
                <a:solidFill>
                  <a:srgbClr val="000000"/>
                </a:solidFill>
                <a:latin typeface="Canva Sans Bold"/>
                <a:ea typeface="Canva Sans Bold"/>
                <a:cs typeface="Canva Sans Bold"/>
                <a:sym typeface="Canva Sans Bold"/>
              </a:rPr>
              <a:t>relieve stresses.</a:t>
            </a:r>
          </a:p>
          <a:p>
            <a:pPr algn="just">
              <a:lnSpc>
                <a:spcPts val="3500"/>
              </a:lnSpc>
            </a:pPr>
          </a:p>
          <a:p>
            <a:pPr algn="just">
              <a:lnSpc>
                <a:spcPts val="3500"/>
              </a:lnSpc>
            </a:pPr>
            <a:r>
              <a:rPr lang="en-US" sz="2500">
                <a:solidFill>
                  <a:srgbClr val="000000"/>
                </a:solidFill>
                <a:latin typeface="Canva Sans"/>
                <a:ea typeface="Canva Sans"/>
                <a:cs typeface="Canva Sans"/>
                <a:sym typeface="Canva Sans"/>
              </a:rPr>
              <a:t>The choice of cooling rate is crucial in balancing hardness, toughness, and machinability, ensuring steel meets specific performance requirements for various applications.</a:t>
            </a:r>
          </a:p>
        </p:txBody>
      </p:sp>
      <p:sp>
        <p:nvSpPr>
          <p:cNvPr name="TextBox 5" id="5"/>
          <p:cNvSpPr txBox="true"/>
          <p:nvPr/>
        </p:nvSpPr>
        <p:spPr>
          <a:xfrm rot="0">
            <a:off x="11019850" y="8244595"/>
            <a:ext cx="5658069" cy="240664"/>
          </a:xfrm>
          <a:prstGeom prst="rect">
            <a:avLst/>
          </a:prstGeom>
        </p:spPr>
        <p:txBody>
          <a:bodyPr anchor="t" rtlCol="false" tIns="0" lIns="0" bIns="0" rIns="0">
            <a:spAutoFit/>
          </a:bodyPr>
          <a:lstStyle/>
          <a:p>
            <a:pPr algn="ctr">
              <a:lnSpc>
                <a:spcPts val="1960"/>
              </a:lnSpc>
            </a:pPr>
            <a:r>
              <a:rPr lang="en-US" sz="1400">
                <a:solidFill>
                  <a:srgbClr val="000000"/>
                </a:solidFill>
                <a:latin typeface="Canva Sans"/>
                <a:ea typeface="Canva Sans"/>
                <a:cs typeface="Canva Sans"/>
                <a:sym typeface="Canva Sans"/>
              </a:rPr>
              <a: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7911" y="3200300"/>
            <a:ext cx="6431711" cy="4831823"/>
          </a:xfrm>
          <a:custGeom>
            <a:avLst/>
            <a:gdLst/>
            <a:ahLst/>
            <a:cxnLst/>
            <a:rect r="r" b="b" t="t" l="l"/>
            <a:pathLst>
              <a:path h="4831823" w="6431711">
                <a:moveTo>
                  <a:pt x="0" y="0"/>
                </a:moveTo>
                <a:lnTo>
                  <a:pt x="6431710" y="0"/>
                </a:lnTo>
                <a:lnTo>
                  <a:pt x="6431710" y="4831822"/>
                </a:lnTo>
                <a:lnTo>
                  <a:pt x="0" y="4831822"/>
                </a:lnTo>
                <a:lnTo>
                  <a:pt x="0" y="0"/>
                </a:lnTo>
                <a:close/>
              </a:path>
            </a:pathLst>
          </a:custGeom>
          <a:blipFill>
            <a:blip r:embed="rId2"/>
            <a:stretch>
              <a:fillRect l="0" t="0" r="0" b="0"/>
            </a:stretch>
          </a:blipFill>
        </p:spPr>
      </p:sp>
      <p:sp>
        <p:nvSpPr>
          <p:cNvPr name="TextBox 3" id="3"/>
          <p:cNvSpPr txBox="true"/>
          <p:nvPr/>
        </p:nvSpPr>
        <p:spPr>
          <a:xfrm rot="0">
            <a:off x="848620" y="923925"/>
            <a:ext cx="4602056" cy="987224"/>
          </a:xfrm>
          <a:prstGeom prst="rect">
            <a:avLst/>
          </a:prstGeom>
        </p:spPr>
        <p:txBody>
          <a:bodyPr anchor="t" rtlCol="false" tIns="0" lIns="0" bIns="0" rIns="0">
            <a:spAutoFit/>
          </a:bodyPr>
          <a:lstStyle/>
          <a:p>
            <a:pPr algn="ctr">
              <a:lnSpc>
                <a:spcPts val="8147"/>
              </a:lnSpc>
            </a:pPr>
            <a:r>
              <a:rPr lang="en-US" sz="5819" b="true">
                <a:solidFill>
                  <a:srgbClr val="000000"/>
                </a:solidFill>
                <a:latin typeface="Canva Sans Bold"/>
                <a:ea typeface="Canva Sans Bold"/>
                <a:cs typeface="Canva Sans Bold"/>
                <a:sym typeface="Canva Sans Bold"/>
              </a:rPr>
              <a:t>Case Study 1</a:t>
            </a:r>
          </a:p>
        </p:txBody>
      </p:sp>
      <p:sp>
        <p:nvSpPr>
          <p:cNvPr name="TextBox 4" id="4"/>
          <p:cNvSpPr txBox="true"/>
          <p:nvPr/>
        </p:nvSpPr>
        <p:spPr>
          <a:xfrm rot="0">
            <a:off x="587943" y="2069418"/>
            <a:ext cx="10756979" cy="7026910"/>
          </a:xfrm>
          <a:prstGeom prst="rect">
            <a:avLst/>
          </a:prstGeom>
        </p:spPr>
        <p:txBody>
          <a:bodyPr anchor="t" rtlCol="false" tIns="0" lIns="0" bIns="0" rIns="0">
            <a:spAutoFit/>
          </a:bodyPr>
          <a:lstStyle/>
          <a:p>
            <a:pPr algn="just">
              <a:lnSpc>
                <a:spcPts val="4759"/>
              </a:lnSpc>
            </a:pPr>
          </a:p>
          <a:p>
            <a:pPr algn="just"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Mixed Microstructure</a:t>
            </a:r>
            <a:r>
              <a:rPr lang="en-US" sz="2800">
                <a:solidFill>
                  <a:srgbClr val="000000"/>
                </a:solidFill>
                <a:latin typeface="Canva Sans"/>
                <a:ea typeface="Canva Sans"/>
                <a:cs typeface="Canva Sans"/>
                <a:sym typeface="Canva Sans"/>
              </a:rPr>
              <a:t>: </a:t>
            </a:r>
            <a:r>
              <a:rPr lang="en-US" sz="2800">
                <a:solidFill>
                  <a:srgbClr val="000000"/>
                </a:solidFill>
                <a:latin typeface="Canva Sans"/>
                <a:ea typeface="Canva Sans"/>
                <a:cs typeface="Canva Sans"/>
                <a:sym typeface="Canva Sans"/>
              </a:rPr>
              <a:t>The presence of martensite increases hardness and strength but reduces toughness.</a:t>
            </a:r>
          </a:p>
          <a:p>
            <a:pPr algn="just" marL="604523" indent="-302261" lvl="1">
              <a:lnSpc>
                <a:spcPts val="3920"/>
              </a:lnSpc>
              <a:buFont typeface="Arial"/>
              <a:buChar char="•"/>
            </a:pPr>
            <a:r>
              <a:rPr lang="en-US" sz="2800">
                <a:solidFill>
                  <a:srgbClr val="000000"/>
                </a:solidFill>
                <a:latin typeface="Canva Sans"/>
                <a:ea typeface="Canva Sans"/>
                <a:cs typeface="Canva Sans"/>
                <a:sym typeface="Canva Sans"/>
              </a:rPr>
              <a:t>The presence of both martensite and bainite suggests that the steel underwent an </a:t>
            </a:r>
            <a:r>
              <a:rPr lang="en-US" b="true" sz="2800">
                <a:solidFill>
                  <a:srgbClr val="000000"/>
                </a:solidFill>
                <a:latin typeface="Canva Sans Bold"/>
                <a:ea typeface="Canva Sans Bold"/>
                <a:cs typeface="Canva Sans Bold"/>
                <a:sym typeface="Canva Sans Bold"/>
              </a:rPr>
              <a:t>intermediate cooling rate</a:t>
            </a:r>
            <a:r>
              <a:rPr lang="en-US" sz="2800">
                <a:solidFill>
                  <a:srgbClr val="000000"/>
                </a:solidFill>
                <a:latin typeface="Canva Sans"/>
                <a:ea typeface="Canva Sans"/>
                <a:cs typeface="Canva Sans"/>
                <a:sym typeface="Canva Sans"/>
              </a:rPr>
              <a:t>—not too rapid (which would fully form martensite) and not too slow (which would lead to pearlite or ferrite).</a:t>
            </a:r>
          </a:p>
          <a:p>
            <a:pPr algn="just" marL="604523" indent="-302261" lvl="1">
              <a:lnSpc>
                <a:spcPts val="3920"/>
              </a:lnSpc>
              <a:buFont typeface="Arial"/>
              <a:buChar char="•"/>
            </a:pPr>
            <a:r>
              <a:rPr lang="en-US" sz="2800">
                <a:solidFill>
                  <a:srgbClr val="000000"/>
                </a:solidFill>
                <a:latin typeface="Canva Sans"/>
                <a:ea typeface="Canva Sans"/>
                <a:cs typeface="Canva Sans"/>
                <a:sym typeface="Canva Sans"/>
              </a:rPr>
              <a:t>Bainite provides toughness while retaining good strength, making this </a:t>
            </a:r>
            <a:r>
              <a:rPr lang="en-US" b="true" sz="2800">
                <a:solidFill>
                  <a:srgbClr val="000000"/>
                </a:solidFill>
                <a:latin typeface="Canva Sans Bold"/>
                <a:ea typeface="Canva Sans Bold"/>
                <a:cs typeface="Canva Sans Bold"/>
                <a:sym typeface="Canva Sans Bold"/>
              </a:rPr>
              <a:t>dual-phase microstructure</a:t>
            </a:r>
            <a:r>
              <a:rPr lang="en-US" sz="2800">
                <a:solidFill>
                  <a:srgbClr val="000000"/>
                </a:solidFill>
                <a:latin typeface="Canva Sans"/>
                <a:ea typeface="Canva Sans"/>
                <a:cs typeface="Canva Sans"/>
                <a:sym typeface="Canva Sans"/>
              </a:rPr>
              <a:t> beneficial for </a:t>
            </a:r>
            <a:r>
              <a:rPr lang="en-US" b="true" sz="2800">
                <a:solidFill>
                  <a:srgbClr val="000000"/>
                </a:solidFill>
                <a:latin typeface="Canva Sans Bold"/>
                <a:ea typeface="Canva Sans Bold"/>
                <a:cs typeface="Canva Sans Bold"/>
                <a:sym typeface="Canva Sans Bold"/>
              </a:rPr>
              <a:t>wear resistance</a:t>
            </a:r>
            <a:r>
              <a:rPr lang="en-US" sz="2800">
                <a:solidFill>
                  <a:srgbClr val="000000"/>
                </a:solidFill>
                <a:latin typeface="Canva Sans"/>
                <a:ea typeface="Canva Sans"/>
                <a:cs typeface="Canva Sans"/>
                <a:sym typeface="Canva Sans"/>
              </a:rPr>
              <a:t> and </a:t>
            </a:r>
            <a:r>
              <a:rPr lang="en-US" b="true" sz="2800">
                <a:solidFill>
                  <a:srgbClr val="000000"/>
                </a:solidFill>
                <a:latin typeface="Canva Sans Bold"/>
                <a:ea typeface="Canva Sans Bold"/>
                <a:cs typeface="Canva Sans Bold"/>
                <a:sym typeface="Canva Sans Bold"/>
              </a:rPr>
              <a:t>impact strength.</a:t>
            </a:r>
          </a:p>
          <a:p>
            <a:pPr algn="just" marL="604523" indent="-302261" lvl="1">
              <a:lnSpc>
                <a:spcPts val="3920"/>
              </a:lnSpc>
              <a:buFont typeface="Arial"/>
              <a:buChar char="•"/>
            </a:pPr>
            <a:r>
              <a:rPr lang="en-US" sz="2800">
                <a:solidFill>
                  <a:srgbClr val="000000"/>
                </a:solidFill>
                <a:latin typeface="Canva Sans"/>
                <a:ea typeface="Canva Sans"/>
                <a:cs typeface="Canva Sans"/>
                <a:sym typeface="Canva Sans"/>
              </a:rPr>
              <a:t>This kind of structure is often seen in </a:t>
            </a:r>
            <a:r>
              <a:rPr lang="en-US" b="true" sz="2800">
                <a:solidFill>
                  <a:srgbClr val="000000"/>
                </a:solidFill>
                <a:latin typeface="Canva Sans Bold"/>
                <a:ea typeface="Canva Sans Bold"/>
                <a:cs typeface="Canva Sans Bold"/>
                <a:sym typeface="Canva Sans Bold"/>
              </a:rPr>
              <a:t>tempered or bainitic steels</a:t>
            </a:r>
            <a:r>
              <a:rPr lang="en-US" sz="2800">
                <a:solidFill>
                  <a:srgbClr val="000000"/>
                </a:solidFill>
                <a:latin typeface="Canva Sans"/>
                <a:ea typeface="Canva Sans"/>
                <a:cs typeface="Canva Sans"/>
                <a:sym typeface="Canva Sans"/>
              </a:rPr>
              <a:t>, which are used in applications like automotive components, rails, and high-strength structural materials.</a:t>
            </a:r>
          </a:p>
          <a:p>
            <a:pPr algn="just">
              <a:lnSpc>
                <a:spcPts val="3920"/>
              </a:lnSpc>
            </a:pPr>
          </a:p>
        </p:txBody>
      </p:sp>
      <p:sp>
        <p:nvSpPr>
          <p:cNvPr name="TextBox 5" id="5"/>
          <p:cNvSpPr txBox="true"/>
          <p:nvPr/>
        </p:nvSpPr>
        <p:spPr>
          <a:xfrm rot="0">
            <a:off x="11019850" y="8244595"/>
            <a:ext cx="5658069" cy="240664"/>
          </a:xfrm>
          <a:prstGeom prst="rect">
            <a:avLst/>
          </a:prstGeom>
        </p:spPr>
        <p:txBody>
          <a:bodyPr anchor="t" rtlCol="false" tIns="0" lIns="0" bIns="0" rIns="0">
            <a:spAutoFit/>
          </a:bodyPr>
          <a:lstStyle/>
          <a:p>
            <a:pPr algn="ctr">
              <a:lnSpc>
                <a:spcPts val="1960"/>
              </a:lnSpc>
            </a:pPr>
            <a:r>
              <a:rPr lang="en-US" sz="1400">
                <a:solidFill>
                  <a:srgbClr val="000000"/>
                </a:solidFill>
                <a:latin typeface="Canva Sans"/>
                <a:ea typeface="Canva Sans"/>
                <a:cs typeface="Canva Sans"/>
                <a:sym typeface="Canva Sans"/>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DAGiv3zd9SI</dc:identifier>
  <dcterms:modified xsi:type="dcterms:W3CDTF">2011-08-01T06:04:30Z</dcterms:modified>
  <cp:revision>1</cp:revision>
  <dc:title>Application of Cooling Rates in Steel Making Processes</dc:title>
</cp:coreProperties>
</file>